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6" r:id="rId5"/>
    <p:sldMasterId id="2147483672" r:id="rId6"/>
  </p:sldMasterIdLst>
  <p:notesMasterIdLst>
    <p:notesMasterId r:id="rId18"/>
  </p:notesMasterIdLst>
  <p:sldIdLst>
    <p:sldId id="265" r:id="rId7"/>
    <p:sldId id="547" r:id="rId8"/>
    <p:sldId id="308" r:id="rId9"/>
    <p:sldId id="260" r:id="rId10"/>
    <p:sldId id="271" r:id="rId11"/>
    <p:sldId id="269" r:id="rId12"/>
    <p:sldId id="270" r:id="rId13"/>
    <p:sldId id="272" r:id="rId14"/>
    <p:sldId id="275" r:id="rId15"/>
    <p:sldId id="258" r:id="rId16"/>
    <p:sldId id="257" r:id="rId17"/>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8F8BF433-598E-699F-300D-931846AD1327}" name="Nikki Davies (Public Health Wales)" initials="NW" userId="S::nikki.davies4@wales.nhs.uk::fd16ca45-16b5-4d05-a5d2-26592e023e66" providerId="AD"/>
  <p188:author id="{ED70B4B4-869B-1FD7-2CBE-61A23BF16967}" name="Kathryn Harris (Public Health Wales - Matrix House)" initials="KH" userId="S::Kathryn.Harris4@wales.nhs.uk::b042ac82-3f83-43f1-a5c7-c68fbf9b8e27"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7A1B81-5000-49B0-965E-F156BF09CF10}" v="1" dt="2026-08-04T13:56:08.8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7" d="100"/>
          <a:sy n="57" d="100"/>
        </p:scale>
        <p:origin x="2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9.xml"/><Relationship Id="rId23"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endParaRPr lang="en-GB"/>
          </a:p>
        </p:txBody>
      </p:sp>
      <p:sp>
        <p:nvSpPr>
          <p:cNvPr id="3" name="Date Placeholder 2"/>
          <p:cNvSpPr>
            <a:spLocks noGrp="1"/>
          </p:cNvSpPr>
          <p:nvPr>
            <p:ph type="dt" idx="1"/>
          </p:nvPr>
        </p:nvSpPr>
        <p:spPr>
          <a:xfrm>
            <a:off x="4023993" y="0"/>
            <a:ext cx="3078427" cy="513508"/>
          </a:xfrm>
          <a:prstGeom prst="rect">
            <a:avLst/>
          </a:prstGeom>
        </p:spPr>
        <p:txBody>
          <a:bodyPr vert="horz" lIns="94796" tIns="47398" rIns="94796" bIns="47398" rtlCol="0"/>
          <a:lstStyle>
            <a:lvl1pPr algn="r">
              <a:defRPr sz="1200"/>
            </a:lvl1pPr>
          </a:lstStyle>
          <a:p>
            <a:fld id="{AC7AE9F2-2975-4589-9F75-3E5E3EB2FB57}" type="datetimeFigureOut">
              <a:rPr lang="en-GB" smtClean="0"/>
              <a:t>04/08/2026</a:t>
            </a:fld>
            <a:endParaRPr lang="en-GB"/>
          </a:p>
        </p:txBody>
      </p:sp>
      <p:sp>
        <p:nvSpPr>
          <p:cNvPr id="4" name="Slide Image Placeholder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4796" tIns="47398" rIns="94796" bIns="47398" rtlCol="0" anchor="ctr"/>
          <a:lstStyle/>
          <a:p>
            <a:endParaRPr lang="en-GB"/>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4796" tIns="47398" rIns="94796" bIns="4739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721107"/>
            <a:ext cx="3078427" cy="513507"/>
          </a:xfrm>
          <a:prstGeom prst="rect">
            <a:avLst/>
          </a:prstGeom>
        </p:spPr>
        <p:txBody>
          <a:bodyPr vert="horz" lIns="94796" tIns="47398" rIns="94796" bIns="47398" rtlCol="0" anchor="b"/>
          <a:lstStyle>
            <a:lvl1pPr algn="l">
              <a:defRPr sz="1200"/>
            </a:lvl1pPr>
          </a:lstStyle>
          <a:p>
            <a:endParaRPr lang="en-GB"/>
          </a:p>
        </p:txBody>
      </p:sp>
      <p:sp>
        <p:nvSpPr>
          <p:cNvPr id="7" name="Slide Number Placeholder 6"/>
          <p:cNvSpPr>
            <a:spLocks noGrp="1"/>
          </p:cNvSpPr>
          <p:nvPr>
            <p:ph type="sldNum" sz="quarter" idx="5"/>
          </p:nvPr>
        </p:nvSpPr>
        <p:spPr>
          <a:xfrm>
            <a:off x="4023993" y="9721107"/>
            <a:ext cx="3078427" cy="513507"/>
          </a:xfrm>
          <a:prstGeom prst="rect">
            <a:avLst/>
          </a:prstGeom>
        </p:spPr>
        <p:txBody>
          <a:bodyPr vert="horz" lIns="94796" tIns="47398" rIns="94796" bIns="47398" rtlCol="0" anchor="b"/>
          <a:lstStyle>
            <a:lvl1pPr algn="r">
              <a:defRPr sz="1200"/>
            </a:lvl1pPr>
          </a:lstStyle>
          <a:p>
            <a:fld id="{2E5961C2-F743-4481-ACCE-E2A746E7D899}" type="slidenum">
              <a:rPr lang="en-GB" smtClean="0"/>
              <a:t>‹#›</a:t>
            </a:fld>
            <a:endParaRPr lang="en-GB"/>
          </a:p>
        </p:txBody>
      </p:sp>
    </p:spTree>
    <p:extLst>
      <p:ext uri="{BB962C8B-B14F-4D97-AF65-F5344CB8AC3E}">
        <p14:creationId xmlns:p14="http://schemas.microsoft.com/office/powerpoint/2010/main" val="567710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E5961C2-F743-4481-ACCE-E2A746E7D899}" type="slidenum">
              <a:rPr lang="en-GB" smtClean="0"/>
              <a:t>1</a:t>
            </a:fld>
            <a:endParaRPr lang="en-GB"/>
          </a:p>
        </p:txBody>
      </p:sp>
    </p:spTree>
    <p:extLst>
      <p:ext uri="{BB962C8B-B14F-4D97-AF65-F5344CB8AC3E}">
        <p14:creationId xmlns:p14="http://schemas.microsoft.com/office/powerpoint/2010/main" val="1034872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FFD08-8809-54CC-3391-AB26C6E6DC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900B5-D6E0-0FBB-E984-83E6B66A82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34D62-2652-DB31-0CE3-B30BDAFAE888}"/>
              </a:ext>
            </a:extLst>
          </p:cNvPr>
          <p:cNvSpPr>
            <a:spLocks noGrp="1"/>
          </p:cNvSpPr>
          <p:nvPr>
            <p:ph type="body" idx="1"/>
          </p:nvPr>
        </p:nvSpPr>
        <p:spPr/>
        <p:txBody>
          <a:bodyPr/>
          <a:lstStyle/>
          <a:p>
            <a:r>
              <a:rPr lang="en-GB" b="1"/>
              <a:t>Facilitator Notes</a:t>
            </a:r>
          </a:p>
          <a:p>
            <a:r>
              <a:rPr lang="en-GB"/>
              <a:t>This slide introduces the purpose of today's toolbox talk. Explain that the aim is to provide managers with the knowledge, confidence and practical skills to support employees who are returning to work while breastfeeding, in line with the organisation's breastfeeding policy (refer to the organisation's policy name and/or reference number).</a:t>
            </a:r>
          </a:p>
          <a:p>
            <a:r>
              <a:rPr lang="en-GB"/>
              <a:t>Begin by explaining that the policy is more than a procedural document—it provides managers with a clear framework for supporting employees consistently and fairly. Briefly outline that it is underpinned by key legislation, including the Equality Act 2010 and the Health and Safety at Work etc. Act 1974, which place responsibilities on employers to consider the health, safety and wellbeing of breastfeeding employees.</a:t>
            </a:r>
          </a:p>
          <a:p>
            <a:r>
              <a:rPr lang="en-GB"/>
              <a:t>Emphasise that managers play a vital role in ensuring the policy is applied consistently. Employees should feel confident that they will receive the same level of support regardless of their team or manager. Encourage managers to think about what good support looks like in practice, such as:</a:t>
            </a:r>
          </a:p>
          <a:p>
            <a:r>
              <a:rPr lang="en-GB"/>
              <a:t>arranging a suitable private space for expressing milk before the employee returns to work;</a:t>
            </a:r>
          </a:p>
          <a:p>
            <a:r>
              <a:rPr lang="en-GB"/>
              <a:t>discussing individual needs during return-to-work conversations;</a:t>
            </a:r>
          </a:p>
          <a:p>
            <a:r>
              <a:rPr lang="en-GB"/>
              <a:t>agreeing practical arrangements together and reviewing them regularly;</a:t>
            </a:r>
          </a:p>
          <a:p>
            <a:r>
              <a:rPr lang="en-GB"/>
              <a:t>communicating appropriately with the wider team where needed to create understanding and minimise unnecessary barriers.</a:t>
            </a:r>
          </a:p>
          <a:p>
            <a:r>
              <a:rPr lang="en-GB"/>
              <a:t>Highlight that creating a supportive workplace culture is just as important as following the policy. When breastfeeding is recognised as a normal part of returning to work, employees are more likely to feel comfortable discussing their needs and accessing the support available. A positive culture can reduce stigma, improve staff wellbeing, increase retention and demonstrate the organisation's commitment to equality, inclusion and compassionate leadership.</a:t>
            </a:r>
          </a:p>
          <a:p>
            <a:r>
              <a:rPr lang="en-GB"/>
              <a:t>Conclude by reminding participants that supporting breastfeeding employees should not be viewed as an additional administrative task. Instead, it is an opportunity to demonstrate compassionate leadership, uphold NHS values and help employees successfully balance their work and family responsibilities.</a:t>
            </a:r>
          </a:p>
        </p:txBody>
      </p:sp>
      <p:sp>
        <p:nvSpPr>
          <p:cNvPr id="4" name="Slide Number Placeholder 3">
            <a:extLst>
              <a:ext uri="{FF2B5EF4-FFF2-40B4-BE49-F238E27FC236}">
                <a16:creationId xmlns:a16="http://schemas.microsoft.com/office/drawing/2014/main" id="{4CF6FFF4-513A-D306-FFFA-336F66A42195}"/>
              </a:ext>
            </a:extLst>
          </p:cNvPr>
          <p:cNvSpPr>
            <a:spLocks noGrp="1"/>
          </p:cNvSpPr>
          <p:nvPr>
            <p:ph type="sldNum" sz="quarter" idx="5"/>
          </p:nvPr>
        </p:nvSpPr>
        <p:spPr/>
        <p:txBody>
          <a:bodyPr/>
          <a:lstStyle/>
          <a:p>
            <a:fld id="{2E5961C2-F743-4481-ACCE-E2A746E7D899}" type="slidenum">
              <a:rPr lang="en-GB" smtClean="0"/>
              <a:t>2</a:t>
            </a:fld>
            <a:endParaRPr lang="en-GB"/>
          </a:p>
        </p:txBody>
      </p:sp>
    </p:spTree>
    <p:extLst>
      <p:ext uri="{BB962C8B-B14F-4D97-AF65-F5344CB8AC3E}">
        <p14:creationId xmlns:p14="http://schemas.microsoft.com/office/powerpoint/2010/main" val="69909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0D656-A98F-EFA4-5D88-53467849F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DC747D-26AF-9097-D716-ACA7508676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CF21AD-519A-6C09-5F21-30A3A5556BE7}"/>
              </a:ext>
            </a:extLst>
          </p:cNvPr>
          <p:cNvSpPr>
            <a:spLocks noGrp="1"/>
          </p:cNvSpPr>
          <p:nvPr>
            <p:ph type="body" idx="1"/>
          </p:nvPr>
        </p:nvSpPr>
        <p:spPr/>
        <p:txBody>
          <a:bodyPr/>
          <a:lstStyle/>
          <a:p>
            <a:r>
              <a:rPr lang="en-GB" b="1"/>
              <a:t>Facilitator Notes</a:t>
            </a:r>
          </a:p>
          <a:p>
            <a:r>
              <a:rPr lang="en-GB"/>
              <a:t>This slide outlines the legal responsibilities and organisational policies that support employees who are breastfeeding when they return to work. Explain that understanding this framework helps managers make informed decisions, support employees consistently and ensure compliance with both legislation and organisational policy.</a:t>
            </a:r>
          </a:p>
          <a:p>
            <a:r>
              <a:rPr lang="en-GB"/>
              <a:t>Begin by highlighting the </a:t>
            </a:r>
            <a:r>
              <a:rPr lang="en-GB" b="1"/>
              <a:t>Equality Act 2010</a:t>
            </a:r>
            <a:r>
              <a:rPr lang="en-GB"/>
              <a:t>. Explain that employees are protected from discrimination related to pregnancy and maternity. This means managers should ensure that employees who are breastfeeding or expressing milk are not treated less favourably because of their needs. Providing appropriate support and making reasonable adjustments where required helps ensure employees are treated fairly and with dignity.</a:t>
            </a:r>
          </a:p>
          <a:p>
            <a:r>
              <a:rPr lang="en-GB"/>
              <a:t>Next, discuss the </a:t>
            </a:r>
            <a:r>
              <a:rPr lang="en-GB" b="1"/>
              <a:t>Health and Safety at Work etc. Act 1974</a:t>
            </a:r>
            <a:r>
              <a:rPr lang="en-GB"/>
              <a:t>. Explain that employers have a duty to provide a safe working environment for all employees, including those who are breastfeeding. Managers may need to consider workplace risks such as exposure to hazardous substances, infections, radiation, excessive heat or physically demanding tasks. Where risks are identified, they should be assessed and appropriate control measures put in place.</a:t>
            </a:r>
          </a:p>
          <a:p>
            <a:r>
              <a:rPr lang="en-GB"/>
              <a:t>Explain that the organisation's breastfeeding policy provides practical guidance on how these legal responsibilities should be applied. It outlines expectations around risk assessments, suitable facilities for expressing milk, break arrangements and the support managers should provide. Encourage participants to familiarise themselves with their own organisation's policy and know where to access it.</a:t>
            </a:r>
          </a:p>
          <a:p>
            <a:r>
              <a:rPr lang="en-GB"/>
              <a:t>Remind managers that breastfeeding support may also link to other organisational policies, such as flexible working, attendance management, health and safety, and risk assessment procedures. These policies should be considered alongside the breastfeeding policy to ensure employees receive appropriate and consistent support.</a:t>
            </a:r>
          </a:p>
          <a:p>
            <a:r>
              <a:rPr lang="en-GB"/>
              <a:t>Conclude by reinforcing that managers do not need to be experts in breastfeeding. Their role is to understand the policy, seek advice when needed and work collaboratively with employees to find practical solutions. Applying the policy consistently not only helps the organisation meet its legal obligations but also improves employee wellbeing, supports retention and demonstrates compassionate leadership.</a:t>
            </a:r>
          </a:p>
          <a:p>
            <a:endParaRPr lang="en-GB"/>
          </a:p>
        </p:txBody>
      </p:sp>
      <p:sp>
        <p:nvSpPr>
          <p:cNvPr id="4" name="Slide Number Placeholder 3">
            <a:extLst>
              <a:ext uri="{FF2B5EF4-FFF2-40B4-BE49-F238E27FC236}">
                <a16:creationId xmlns:a16="http://schemas.microsoft.com/office/drawing/2014/main" id="{3B94D4E2-0369-08A7-8DA3-C84F91AEDDFF}"/>
              </a:ext>
            </a:extLst>
          </p:cNvPr>
          <p:cNvSpPr>
            <a:spLocks noGrp="1"/>
          </p:cNvSpPr>
          <p:nvPr>
            <p:ph type="sldNum" sz="quarter" idx="5"/>
          </p:nvPr>
        </p:nvSpPr>
        <p:spPr/>
        <p:txBody>
          <a:bodyPr/>
          <a:lstStyle/>
          <a:p>
            <a:pPr defTabSz="947958">
              <a:defRPr/>
            </a:pPr>
            <a:fld id="{5B721FB3-2FB1-D246-9430-EC4C2EC16AD8}" type="slidenum">
              <a:rPr lang="en-US">
                <a:solidFill>
                  <a:prstClr val="black"/>
                </a:solidFill>
                <a:latin typeface="Aptos" panose="02110004020202020204"/>
              </a:rPr>
              <a:pPr defTabSz="947958">
                <a:defRPr/>
              </a:pPr>
              <a:t>3</a:t>
            </a:fld>
            <a:endParaRPr lang="en-US">
              <a:solidFill>
                <a:prstClr val="black"/>
              </a:solidFill>
              <a:latin typeface="Aptos" panose="02110004020202020204"/>
            </a:endParaRPr>
          </a:p>
        </p:txBody>
      </p:sp>
    </p:spTree>
    <p:extLst>
      <p:ext uri="{BB962C8B-B14F-4D97-AF65-F5344CB8AC3E}">
        <p14:creationId xmlns:p14="http://schemas.microsoft.com/office/powerpoint/2010/main" val="2758014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Facilitator Notes</a:t>
            </a:r>
          </a:p>
          <a:p>
            <a:r>
              <a:rPr lang="en-GB"/>
              <a:t>This slide focuses on the practical steps managers can take to support employees who are breastfeeding or expressing milk when they return to work. Explain that while every employee's needs will be different, there are several key responsibilities that apply to all managers.</a:t>
            </a:r>
          </a:p>
          <a:p>
            <a:r>
              <a:rPr lang="en-GB"/>
              <a:t>Begin by discussing the importance of </a:t>
            </a:r>
            <a:r>
              <a:rPr lang="en-GB" b="1"/>
              <a:t>early conversations</a:t>
            </a:r>
            <a:r>
              <a:rPr lang="en-GB"/>
              <a:t>. Encourage managers to speak with employees as early as possible before they return to work to understand their individual needs and agree on suitable arrangements. These conversations should be supportive, confidential and centred on listening rather than making assumptions. Every employee's breastfeeding journey is different, so it is important to work together to identify what support is required.</a:t>
            </a:r>
          </a:p>
          <a:p>
            <a:r>
              <a:rPr lang="en-GB"/>
              <a:t>Next, explain the importance of providing </a:t>
            </a:r>
            <a:r>
              <a:rPr lang="en-GB" b="1"/>
              <a:t>appropriate facilities</a:t>
            </a:r>
            <a:r>
              <a:rPr lang="en-GB"/>
              <a:t>. Employees should have access to a clean, private space where they can express milk comfortably. This should not be a toilet. Managers should also consider access to handwashing facilities and appropriate storage for expressed milk, in line with organisational guidance. Where facilities are not readily available, managers should work with estates or relevant departments to identify suitable solutions.</a:t>
            </a:r>
          </a:p>
          <a:p>
            <a:r>
              <a:rPr lang="en-GB"/>
              <a:t>Discuss the need for </a:t>
            </a:r>
            <a:r>
              <a:rPr lang="en-GB" b="1"/>
              <a:t>reasonable breaks and flexibility</a:t>
            </a:r>
            <a:r>
              <a:rPr lang="en-GB"/>
              <a:t>. Employees may need time during their shift to express milk, often every two to three hours, although this will vary from person to person. Managers should work with employees to plan breaks that meet their needs while considering service delivery wherever possible. Flexibility around shift patterns, clinical duties or meeting times may also be required.</a:t>
            </a:r>
          </a:p>
          <a:p>
            <a:r>
              <a:rPr lang="en-GB"/>
              <a:t>Remind managers to </a:t>
            </a:r>
            <a:r>
              <a:rPr lang="en-GB" b="1"/>
              <a:t>document agreed arrangements</a:t>
            </a:r>
            <a:r>
              <a:rPr lang="en-GB"/>
              <a:t> and review them regularly. Breastfeeding needs often change over time, so arrangements should remain flexible and be revisited as required. Keeping a record of discussions and agreed actions helps ensure consistency and provides clarity for both the manager and employee.</a:t>
            </a:r>
          </a:p>
          <a:p>
            <a:r>
              <a:rPr lang="en-GB"/>
              <a:t>Emphasise the importance of maintaining </a:t>
            </a:r>
            <a:r>
              <a:rPr lang="en-GB" b="1"/>
              <a:t>confidentiality</a:t>
            </a:r>
            <a:r>
              <a:rPr lang="en-GB"/>
              <a:t>. Information about an employee's breastfeeding plans or personal circumstances should only be shared with those who need to know, and with the employee's agreement wherever possible.</a:t>
            </a:r>
          </a:p>
          <a:p>
            <a:r>
              <a:rPr lang="en-GB"/>
              <a:t>Finish by highlighting the importance of </a:t>
            </a:r>
            <a:r>
              <a:rPr lang="en-GB" b="1"/>
              <a:t>proactive problem solving</a:t>
            </a:r>
            <a:r>
              <a:rPr lang="en-GB"/>
              <a:t>. If challenges arise, such as limited space or operational pressures, managers should seek advice and explore solutions rather than assuming support cannot be provided. Early planning and open communication can often prevent difficulties and help ensure employees feel valued, supported and able to continue breastfeeding if they choose.</a:t>
            </a:r>
          </a:p>
          <a:p>
            <a:endParaRPr lang="en-GB"/>
          </a:p>
        </p:txBody>
      </p:sp>
      <p:sp>
        <p:nvSpPr>
          <p:cNvPr id="4" name="Slide Number Placeholder 3"/>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4</a:t>
            </a:fld>
            <a:endParaRPr lang="en-GB">
              <a:solidFill>
                <a:prstClr val="black"/>
              </a:solidFill>
              <a:latin typeface="Aptos" panose="02110004020202020204"/>
            </a:endParaRPr>
          </a:p>
        </p:txBody>
      </p:sp>
    </p:spTree>
    <p:extLst>
      <p:ext uri="{BB962C8B-B14F-4D97-AF65-F5344CB8AC3E}">
        <p14:creationId xmlns:p14="http://schemas.microsoft.com/office/powerpoint/2010/main" val="2382711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Facilitator Notes</a:t>
            </a:r>
          </a:p>
          <a:p>
            <a:r>
              <a:rPr lang="en-GB"/>
              <a:t>This slide focuses on the return-to-work conversation and why it is one of the most important steps in supporting an employee who plans to continue breastfeeding after returning to work.</a:t>
            </a:r>
          </a:p>
          <a:p>
            <a:r>
              <a:rPr lang="en-GB"/>
              <a:t>Explain that the conversation should take place before the employee returns wherever possible. Having the discussion early gives both the manager and employee time to plan any adjustments, identify suitable facilities and address any concerns before the employee is back in the workplace.</a:t>
            </a:r>
          </a:p>
          <a:p>
            <a:r>
              <a:rPr lang="en-GB"/>
              <a:t>Encourage managers to approach the conversation as a supportive discussion rather than a checklist. The aim is to understand the employee's individual needs and work together to agree practical arrangements. Remind participants that every breastfeeding journey is different, so it is important to avoid making assumptions.</a:t>
            </a:r>
          </a:p>
          <a:p>
            <a:r>
              <a:rPr lang="en-GB"/>
              <a:t>Key areas to discuss may include:</a:t>
            </a:r>
          </a:p>
          <a:p>
            <a:r>
              <a:rPr lang="en-GB"/>
              <a:t>whether the employee plans to breastfeed, express milk, or both while at work;</a:t>
            </a:r>
          </a:p>
          <a:p>
            <a:r>
              <a:rPr lang="en-GB"/>
              <a:t>how often they may need to express and approximately how long this is likely to take;</a:t>
            </a:r>
          </a:p>
          <a:p>
            <a:r>
              <a:rPr lang="en-GB"/>
              <a:t>suitable private facilities for expressing milk;</a:t>
            </a:r>
          </a:p>
          <a:p>
            <a:r>
              <a:rPr lang="en-GB"/>
              <a:t>arrangements for storing expressed milk safely;</a:t>
            </a:r>
          </a:p>
          <a:p>
            <a:r>
              <a:rPr lang="en-GB"/>
              <a:t>whether any temporary adjustments to working patterns, shifts or break times may be required; and</a:t>
            </a:r>
          </a:p>
          <a:p>
            <a:r>
              <a:rPr lang="en-GB"/>
              <a:t>whether the employee would like colleagues to be aware of any agreed arrangements.</a:t>
            </a:r>
          </a:p>
          <a:p>
            <a:r>
              <a:rPr lang="en-GB"/>
              <a:t>Highlight the importance of asking open questions and listening carefully to the employee's responses. Managers do not need to have all the answers during the meeting but should be prepared to seek advice or explore solutions where necessary.</a:t>
            </a:r>
          </a:p>
          <a:p>
            <a:r>
              <a:rPr lang="en-GB"/>
              <a:t>Explain that the agreed arrangements should be documented in line with local policy and reviewed regularly. An employee's needs are likely to change over time, so follow-up conversations during the first few weeks after returning to work provide an opportunity to check that the arrangements remain appropriate and make any necessary adjustments.</a:t>
            </a:r>
          </a:p>
          <a:p>
            <a:r>
              <a:rPr lang="en-GB"/>
              <a:t>Conclude by reinforcing that a positive return-to-work conversation helps build trust and psychological safety. When employees feel listened to and supported, they are more likely to have a positive return-to-work experience, remain engaged and feel valued by their organisation. This simple conversation can make a significant difference to employee wellbeing, retention and workplace culture.</a:t>
            </a:r>
          </a:p>
          <a:p>
            <a:endParaRPr lang="en-US"/>
          </a:p>
        </p:txBody>
      </p:sp>
      <p:sp>
        <p:nvSpPr>
          <p:cNvPr id="4" name="Slide Number Placeholder 3"/>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5</a:t>
            </a:fld>
            <a:endParaRPr lang="en-GB">
              <a:solidFill>
                <a:prstClr val="black"/>
              </a:solidFill>
              <a:latin typeface="Aptos" panose="02110004020202020204"/>
            </a:endParaRPr>
          </a:p>
        </p:txBody>
      </p:sp>
    </p:spTree>
    <p:extLst>
      <p:ext uri="{BB962C8B-B14F-4D97-AF65-F5344CB8AC3E}">
        <p14:creationId xmlns:p14="http://schemas.microsoft.com/office/powerpoint/2010/main" val="224132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Facilitator Notes</a:t>
            </a:r>
          </a:p>
          <a:p>
            <a:r>
              <a:rPr lang="en-GB"/>
              <a:t>This slide explains what constitutes an appropriate space for employees who need to breastfeed or express milk at work. Explain that providing suitable facilities is an important part of supporting employees and meeting organisational and legal responsibilities.</a:t>
            </a:r>
          </a:p>
          <a:p>
            <a:r>
              <a:rPr lang="en-GB"/>
              <a:t>Begin by emphasising that employees should </a:t>
            </a:r>
            <a:r>
              <a:rPr lang="en-GB" b="1"/>
              <a:t>never</a:t>
            </a:r>
            <a:r>
              <a:rPr lang="en-GB"/>
              <a:t> be expected to express milk in a toilet, changing area or any other unsuitable environment. These areas do not provide the privacy, dignity or hygiene required and should not be offered as an option.</a:t>
            </a:r>
          </a:p>
          <a:p>
            <a:r>
              <a:rPr lang="en-GB"/>
              <a:t>Discuss the features of a suitable expressing space. Ideally, the room should be:</a:t>
            </a:r>
          </a:p>
          <a:p>
            <a:r>
              <a:rPr lang="en-GB"/>
              <a:t>private and able to be secured from interruptions;</a:t>
            </a:r>
          </a:p>
          <a:p>
            <a:r>
              <a:rPr lang="en-GB"/>
              <a:t>clean, comfortable and well maintained;</a:t>
            </a:r>
          </a:p>
          <a:p>
            <a:r>
              <a:rPr lang="en-GB"/>
              <a:t>equipped with a comfortable chair;</a:t>
            </a:r>
          </a:p>
          <a:p>
            <a:r>
              <a:rPr lang="en-GB"/>
              <a:t>located close to handwashing facilities; and</a:t>
            </a:r>
          </a:p>
          <a:p>
            <a:r>
              <a:rPr lang="en-GB"/>
              <a:t>free from unnecessary distractions or workplace hazards.</a:t>
            </a:r>
          </a:p>
          <a:p>
            <a:r>
              <a:rPr lang="en-GB"/>
              <a:t>Where a dedicated breastfeeding room is not available, explain that managers should work with colleagues to identify a suitable alternative. This may include temporarily using an office, meeting room or interview room, provided privacy can be maintained while it is in use.</a:t>
            </a:r>
          </a:p>
          <a:p>
            <a:r>
              <a:rPr lang="en-GB"/>
              <a:t>Explain that employees should also have access to appropriate storage for expressed milk. A refrigerator may be shared with others, provided the milk is stored in a clean, sealed and clearly labelled container, in line with local organisational guidance.</a:t>
            </a:r>
          </a:p>
          <a:p>
            <a:r>
              <a:rPr lang="en-GB"/>
              <a:t>Encourage managers to think about the practical arrangements that make the facilities easy to use. For example, consider how employees will access the room, whether it needs to be booked, how privacy will be maintained during use and whether colleagues are aware that the room may occasionally be unavailable.</a:t>
            </a:r>
          </a:p>
          <a:p>
            <a:r>
              <a:rPr lang="en-GB"/>
              <a:t>Remind participants that facilities do not need to be expensive or purpose-built to be effective. What matters is that they provide privacy, dignity and a clean, safe environment that enables employees to continue breastfeeding or expressing milk if they choose.</a:t>
            </a:r>
          </a:p>
          <a:p>
            <a:r>
              <a:rPr lang="en-GB"/>
              <a:t>Conclude by reinforcing that providing appropriate facilities demonstrates the organisation's commitment to supporting staff wellbeing, equality and inclusion. A suitable environment helps reduce stress for returning employees, supports retention and contributes to a positive, family-friendly workplace culture.</a:t>
            </a:r>
          </a:p>
          <a:p>
            <a:endParaRPr lang="en-GB"/>
          </a:p>
        </p:txBody>
      </p:sp>
      <p:sp>
        <p:nvSpPr>
          <p:cNvPr id="4" name="Slide Number Placeholder 3"/>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6</a:t>
            </a:fld>
            <a:endParaRPr lang="en-GB">
              <a:solidFill>
                <a:prstClr val="black"/>
              </a:solidFill>
              <a:latin typeface="Aptos" panose="02110004020202020204"/>
            </a:endParaRPr>
          </a:p>
        </p:txBody>
      </p:sp>
    </p:spTree>
    <p:extLst>
      <p:ext uri="{BB962C8B-B14F-4D97-AF65-F5344CB8AC3E}">
        <p14:creationId xmlns:p14="http://schemas.microsoft.com/office/powerpoint/2010/main" val="33762261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4016C-5C4C-7624-2D90-795E9A48A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2E081-9623-BF74-2174-94C6D1DD0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FC795E-07EC-05F5-9B6C-AC795CC302EE}"/>
              </a:ext>
            </a:extLst>
          </p:cNvPr>
          <p:cNvSpPr>
            <a:spLocks noGrp="1"/>
          </p:cNvSpPr>
          <p:nvPr>
            <p:ph type="body" idx="1"/>
          </p:nvPr>
        </p:nvSpPr>
        <p:spPr/>
        <p:txBody>
          <a:bodyPr/>
          <a:lstStyle/>
          <a:p>
            <a:r>
              <a:rPr lang="en-GB" b="1"/>
              <a:t>Facilitator Notes</a:t>
            </a:r>
          </a:p>
          <a:p>
            <a:r>
              <a:rPr lang="en-GB"/>
              <a:t>This slide focuses on the reasonable adjustments that may help employees continue breastfeeding or expressing milk after returning to work. Explain that there is no one-size-fits-all approach, and any adjustments should be based on the individual's needs and the requirements of their role.</a:t>
            </a:r>
          </a:p>
          <a:p>
            <a:r>
              <a:rPr lang="en-GB"/>
              <a:t>Begin by reminding participants that every employee's circumstances will be different. Some employees may need very few adjustments, while others may require more flexibility, particularly during the early weeks of returning to work. The key is to have open discussions and work together to identify practical solutions.</a:t>
            </a:r>
          </a:p>
          <a:p>
            <a:r>
              <a:rPr lang="en-GB"/>
              <a:t>Examples of reasonable adjustments may include:</a:t>
            </a:r>
          </a:p>
          <a:p>
            <a:r>
              <a:rPr lang="en-GB"/>
              <a:t>allowing additional or flexible breaks to breastfeed or express milk;</a:t>
            </a:r>
          </a:p>
          <a:p>
            <a:r>
              <a:rPr lang="en-GB"/>
              <a:t>adjusting the timing of breaks or meetings to accommodate expressing;</a:t>
            </a:r>
          </a:p>
          <a:p>
            <a:r>
              <a:rPr lang="en-GB"/>
              <a:t>temporary flexibility around shift start or finish times;</a:t>
            </a:r>
          </a:p>
          <a:p>
            <a:r>
              <a:rPr lang="en-GB"/>
              <a:t>adapting work patterns or clinical duties where appropriate; and</a:t>
            </a:r>
          </a:p>
          <a:p>
            <a:r>
              <a:rPr lang="en-GB"/>
              <a:t>considering temporary changes to duties if there are identified health and safety risks.</a:t>
            </a:r>
          </a:p>
          <a:p>
            <a:r>
              <a:rPr lang="en-GB"/>
              <a:t>Explain that managers should also consider whether a </a:t>
            </a:r>
            <a:r>
              <a:rPr lang="en-GB" b="1"/>
              <a:t>risk assessment</a:t>
            </a:r>
            <a:r>
              <a:rPr lang="en-GB"/>
              <a:t> is required. Depending on the employee's role, this may include reviewing exposure to hazardous substances, infectious diseases, excessive heat, physically demanding activities or prolonged standing. Any identified risks should be managed in line with local health and safety procedures.</a:t>
            </a:r>
          </a:p>
          <a:p>
            <a:r>
              <a:rPr lang="en-GB"/>
              <a:t>Where the role allows, flexible or hybrid working arrangements may also be appropriate and should be considered in line with organisational policies. However, remind managers that not all roles will be suitable for home or hybrid working, so discussions should focus on identifying the most appropriate and practical options for the individual.</a:t>
            </a:r>
          </a:p>
          <a:p>
            <a:r>
              <a:rPr lang="en-GB"/>
              <a:t>Emphasise that adjustments should be reviewed regularly. As breastfeeding patterns change over time, employees may require fewer adjustments, while others may need additional support if circumstances change. Regular check-ins provide an opportunity to review what is working well and make any necessary changes.</a:t>
            </a:r>
          </a:p>
          <a:p>
            <a:r>
              <a:rPr lang="en-GB"/>
              <a:t>Conclude by reinforcing that supporting breastfeeding employees is about finding practical solutions that balance the needs of the employee with service delivery. Open communication, flexibility and early planning are key to ensuring employees feel supported while maintaining safe and effective services.</a:t>
            </a:r>
          </a:p>
          <a:p>
            <a:endParaRPr lang="en-GB"/>
          </a:p>
        </p:txBody>
      </p:sp>
      <p:sp>
        <p:nvSpPr>
          <p:cNvPr id="4" name="Slide Number Placeholder 3">
            <a:extLst>
              <a:ext uri="{FF2B5EF4-FFF2-40B4-BE49-F238E27FC236}">
                <a16:creationId xmlns:a16="http://schemas.microsoft.com/office/drawing/2014/main" id="{3623347B-A729-AA95-5AB5-1CE0151E3A12}"/>
              </a:ext>
            </a:extLst>
          </p:cNvPr>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7</a:t>
            </a:fld>
            <a:endParaRPr lang="en-GB">
              <a:solidFill>
                <a:prstClr val="black"/>
              </a:solidFill>
              <a:latin typeface="Aptos" panose="02110004020202020204"/>
            </a:endParaRPr>
          </a:p>
        </p:txBody>
      </p:sp>
    </p:spTree>
    <p:extLst>
      <p:ext uri="{BB962C8B-B14F-4D97-AF65-F5344CB8AC3E}">
        <p14:creationId xmlns:p14="http://schemas.microsoft.com/office/powerpoint/2010/main" val="2479541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Facilitator Notes</a:t>
            </a:r>
          </a:p>
          <a:p>
            <a:r>
              <a:rPr lang="en-GB"/>
              <a:t>This slide covers some of the questions managers commonly ask about supporting employees who are breastfeeding or expressing milk at work. Encourage participants to share any additional questions they have, as this can help address concerns and increase confidence in applying the policy.</a:t>
            </a:r>
          </a:p>
          <a:p>
            <a:r>
              <a:rPr lang="en-GB" b="1"/>
              <a:t>Do employees need to provide medical evidence that they are breastfeeding?</a:t>
            </a:r>
            <a:br>
              <a:rPr lang="en-GB"/>
            </a:br>
            <a:r>
              <a:rPr lang="en-GB"/>
              <a:t>No. Employees are not required to provide medical evidence. Managers should approach conversations with trust and openness, focusing on understanding the employee's needs and discussing how they can be supported in the workplace.</a:t>
            </a:r>
          </a:p>
          <a:p>
            <a:r>
              <a:rPr lang="en-GB" b="1"/>
              <a:t>How long should support be provided?</a:t>
            </a:r>
            <a:br>
              <a:rPr lang="en-GB"/>
            </a:br>
            <a:r>
              <a:rPr lang="en-GB"/>
              <a:t>There is no set timeframe. Support should continue for as long as the employee is breastfeeding or expressing milk at work. Their needs are likely to change over time, so regular review discussions are important to ensure arrangements remain appropriate.</a:t>
            </a:r>
          </a:p>
          <a:p>
            <a:r>
              <a:rPr lang="en-GB" b="1"/>
              <a:t>What if other members of the team think the arrangements are unfair?</a:t>
            </a:r>
            <a:br>
              <a:rPr lang="en-GB"/>
            </a:br>
            <a:r>
              <a:rPr lang="en-GB"/>
              <a:t>Explain that breastfeeding support is part of an employer's legal and organisational responsibilities. The adjustments provided are intended to support an employee's health, wellbeing and return to work and should not be viewed as preferential treatment. Managers should maintain confidentiality and avoid discussing an individual's personal arrangements with colleagues. Where appropriate, managers can promote a positive and inclusive workplace culture by raising general awareness of organisational policies and the importance of supporting colleagues.</a:t>
            </a:r>
          </a:p>
          <a:p>
            <a:r>
              <a:rPr lang="en-GB" b="1"/>
              <a:t>What if operational pressures make it difficult to provide breaks or facilities?</a:t>
            </a:r>
            <a:br>
              <a:rPr lang="en-GB"/>
            </a:br>
            <a:r>
              <a:rPr lang="en-GB"/>
              <a:t>Acknowledge that service pressures can present challenges, but managers should plan ahead wherever possible. Early conversations, effective rota planning and exploring alternative solutions can often overcome potential barriers. If difficulties remain, managers should seek advice or escalate concerns rather than simply deciding that support cannot be provided.</a:t>
            </a:r>
          </a:p>
          <a:p>
            <a:r>
              <a:rPr lang="en-GB"/>
              <a:t>Conclude by reminding participants that they are not expected to have all the answers. If they are unsure, they should refer to the organisation's breastfeeding policy and seek advice from HR, Occupational Health or other relevant support services. The aim is to work collaboratively with employees to find practical solutions that support both the individual and the service.</a:t>
            </a:r>
          </a:p>
          <a:p>
            <a:endParaRPr lang="en-US"/>
          </a:p>
        </p:txBody>
      </p:sp>
      <p:sp>
        <p:nvSpPr>
          <p:cNvPr id="4" name="Slide Number Placeholder 3"/>
          <p:cNvSpPr>
            <a:spLocks noGrp="1"/>
          </p:cNvSpPr>
          <p:nvPr>
            <p:ph type="sldNum" sz="quarter" idx="5"/>
          </p:nvPr>
        </p:nvSpPr>
        <p:spPr/>
        <p:txBody>
          <a:bodyPr/>
          <a:lstStyle/>
          <a:p>
            <a:fld id="{2E5961C2-F743-4481-ACCE-E2A746E7D899}" type="slidenum">
              <a:rPr lang="en-GB" smtClean="0"/>
              <a:t>8</a:t>
            </a:fld>
            <a:endParaRPr lang="en-GB"/>
          </a:p>
        </p:txBody>
      </p:sp>
    </p:spTree>
    <p:extLst>
      <p:ext uri="{BB962C8B-B14F-4D97-AF65-F5344CB8AC3E}">
        <p14:creationId xmlns:p14="http://schemas.microsoft.com/office/powerpoint/2010/main" val="7671327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Facilitator Notes</a:t>
            </a:r>
          </a:p>
          <a:p>
            <a:r>
              <a:rPr lang="en-GB"/>
              <a:t>This slide highlights the range of support available to both managers and employees. Remind participants that they are not expected to manage every situation on their own and that there are a number of services available to provide advice and guidance.</a:t>
            </a:r>
          </a:p>
          <a:p>
            <a:r>
              <a:rPr lang="en-GB"/>
              <a:t>Begin by explaining the role of </a:t>
            </a:r>
            <a:r>
              <a:rPr lang="en-GB" b="1"/>
              <a:t>Occupational Health</a:t>
            </a:r>
            <a:r>
              <a:rPr lang="en-GB"/>
              <a:t>. Occupational Health can provide advice on health-related concerns, workplace adjustments and risk assessments where appropriate. Managers should seek support if they are unsure how best to support an employee or if specialist advice is needed.</a:t>
            </a:r>
          </a:p>
          <a:p>
            <a:r>
              <a:rPr lang="en-GB"/>
              <a:t>Next, discuss the </a:t>
            </a:r>
            <a:r>
              <a:rPr lang="en-GB" b="1"/>
              <a:t>Employee Assistance Programme (EAP)</a:t>
            </a:r>
            <a:r>
              <a:rPr lang="en-GB"/>
              <a:t> or any equivalent wellbeing service available within the organisation. Explain that these services can provide confidential support for employees who may be experiencing stress or finding it difficult to balance work and family responsibilities during their return to work.</a:t>
            </a:r>
          </a:p>
          <a:p>
            <a:r>
              <a:rPr lang="en-GB"/>
              <a:t>Highlight the role of </a:t>
            </a:r>
            <a:r>
              <a:rPr lang="en-GB" b="1"/>
              <a:t>Trade Union representatives</a:t>
            </a:r>
            <a:r>
              <a:rPr lang="en-GB"/>
              <a:t>, who can support employees by providing advice on workplace policies, employment rights and available support. Managers should work collaboratively with Trade Union representatives where appropriate to ensure employees receive consistent and supportive guidance.</a:t>
            </a:r>
          </a:p>
          <a:p>
            <a:r>
              <a:rPr lang="en-GB"/>
              <a:t>If your organisation has access to </a:t>
            </a:r>
            <a:r>
              <a:rPr lang="en-GB" b="1"/>
              <a:t>Infant Feeding Teams, Breastfeeding Specialists or local breastfeeding support services</a:t>
            </a:r>
            <a:r>
              <a:rPr lang="en-GB"/>
              <a:t>, explain that these professionals can offer expert advice on breastfeeding, expressing milk, milk storage and managing the transition back to work. Encourage managers to signpost employees to these services if additional support would be beneficial.</a:t>
            </a:r>
          </a:p>
          <a:p>
            <a:r>
              <a:rPr lang="en-GB"/>
              <a:t>Remind participants to familiarise themselves with the support services available within their own organisation, including HR, Occupational Health, wellbeing teams and any local resources. Consider replacing or adding examples on this slide to reflect your organisation's specific services and contact details.</a:t>
            </a:r>
          </a:p>
          <a:p>
            <a:r>
              <a:rPr lang="en-GB"/>
              <a:t>Conclude by reinforcing that effective signposting is an important part of supporting employees. Knowing where to access additional advice helps managers respond confidently, ensures employees receive the right support at the right time and demonstrates the organisation's commitment to employee wellbeing, inclusion and compassionate leadership.</a:t>
            </a:r>
          </a:p>
          <a:p>
            <a:endParaRPr lang="en-US"/>
          </a:p>
        </p:txBody>
      </p:sp>
      <p:sp>
        <p:nvSpPr>
          <p:cNvPr id="4" name="Slide Number Placeholder 3"/>
          <p:cNvSpPr>
            <a:spLocks noGrp="1"/>
          </p:cNvSpPr>
          <p:nvPr>
            <p:ph type="sldNum" sz="quarter" idx="5"/>
          </p:nvPr>
        </p:nvSpPr>
        <p:spPr/>
        <p:txBody>
          <a:bodyPr/>
          <a:lstStyle/>
          <a:p>
            <a:fld id="{2E5961C2-F743-4481-ACCE-E2A746E7D899}" type="slidenum">
              <a:rPr lang="en-GB" smtClean="0"/>
              <a:t>9</a:t>
            </a:fld>
            <a:endParaRPr lang="en-GB"/>
          </a:p>
        </p:txBody>
      </p:sp>
    </p:spTree>
    <p:extLst>
      <p:ext uri="{BB962C8B-B14F-4D97-AF65-F5344CB8AC3E}">
        <p14:creationId xmlns:p14="http://schemas.microsoft.com/office/powerpoint/2010/main" val="4084186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Additional support links </a:t>
            </a:r>
          </a:p>
        </p:txBody>
      </p:sp>
      <p:sp>
        <p:nvSpPr>
          <p:cNvPr id="4" name="Slide Number Placeholder 3"/>
          <p:cNvSpPr>
            <a:spLocks noGrp="1"/>
          </p:cNvSpPr>
          <p:nvPr>
            <p:ph type="sldNum" sz="quarter" idx="5"/>
          </p:nvPr>
        </p:nvSpPr>
        <p:spPr/>
        <p:txBody>
          <a:bodyPr/>
          <a:lstStyle/>
          <a:p>
            <a:fld id="{2E5961C2-F743-4481-ACCE-E2A746E7D899}" type="slidenum">
              <a:rPr lang="en-GB" smtClean="0"/>
              <a:t>10</a:t>
            </a:fld>
            <a:endParaRPr lang="en-GB"/>
          </a:p>
        </p:txBody>
      </p:sp>
    </p:spTree>
    <p:extLst>
      <p:ext uri="{BB962C8B-B14F-4D97-AF65-F5344CB8AC3E}">
        <p14:creationId xmlns:p14="http://schemas.microsoft.com/office/powerpoint/2010/main" val="27721428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11</a:t>
            </a:fld>
            <a:endParaRPr lang="en-GB">
              <a:solidFill>
                <a:prstClr val="black"/>
              </a:solidFill>
              <a:latin typeface="Aptos" panose="02110004020202020204"/>
            </a:endParaRPr>
          </a:p>
        </p:txBody>
      </p:sp>
    </p:spTree>
    <p:extLst>
      <p:ext uri="{BB962C8B-B14F-4D97-AF65-F5344CB8AC3E}">
        <p14:creationId xmlns:p14="http://schemas.microsoft.com/office/powerpoint/2010/main" val="6484997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lding slid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6FF7613-8E93-B84D-8A76-753638D5854D}"/>
              </a:ext>
            </a:extLst>
          </p:cNvPr>
          <p:cNvSpPr>
            <a:spLocks noGrp="1"/>
          </p:cNvSpPr>
          <p:nvPr>
            <p:ph type="ctrTitle"/>
          </p:nvPr>
        </p:nvSpPr>
        <p:spPr>
          <a:xfrm>
            <a:off x="743414" y="1757982"/>
            <a:ext cx="9144000" cy="2387600"/>
          </a:xfrm>
        </p:spPr>
        <p:txBody>
          <a:bodyPr anchor="b">
            <a:normAutofit/>
          </a:bodyPr>
          <a:lstStyle>
            <a:lvl1pPr algn="l">
              <a:defRPr sz="4800">
                <a:solidFill>
                  <a:schemeClr val="tx1"/>
                </a:solidFill>
                <a:latin typeface="Korolev Rounded Medium" pitchFamily="2" charset="77"/>
              </a:defRPr>
            </a:lvl1pPr>
          </a:lstStyle>
          <a:p>
            <a:r>
              <a:rPr lang="en-GB"/>
              <a:t>Click to edit Master title style</a:t>
            </a:r>
            <a:endParaRPr lang="en-US"/>
          </a:p>
        </p:txBody>
      </p:sp>
      <p:sp>
        <p:nvSpPr>
          <p:cNvPr id="7" name="Subtitle 2">
            <a:extLst>
              <a:ext uri="{FF2B5EF4-FFF2-40B4-BE49-F238E27FC236}">
                <a16:creationId xmlns:a16="http://schemas.microsoft.com/office/drawing/2014/main" id="{615B6BB4-B265-0F46-9F3C-EEDD513BDBEE}"/>
              </a:ext>
            </a:extLst>
          </p:cNvPr>
          <p:cNvSpPr>
            <a:spLocks noGrp="1"/>
          </p:cNvSpPr>
          <p:nvPr>
            <p:ph type="subTitle" idx="1" hasCustomPrompt="1"/>
          </p:nvPr>
        </p:nvSpPr>
        <p:spPr>
          <a:xfrm>
            <a:off x="743414" y="4237657"/>
            <a:ext cx="9144000" cy="1655762"/>
          </a:xfrm>
        </p:spPr>
        <p:txBody>
          <a:bodyPr>
            <a:normAutofit/>
          </a:bodyPr>
          <a:lstStyle>
            <a:lvl1pPr marL="0" indent="0" algn="l">
              <a:buNone/>
              <a:defRPr sz="1800">
                <a:solidFill>
                  <a:schemeClr val="accent3"/>
                </a:solidFill>
                <a:latin typeface="Korolev Rounded Medium"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5" name="Oval 4">
            <a:extLst>
              <a:ext uri="{FF2B5EF4-FFF2-40B4-BE49-F238E27FC236}">
                <a16:creationId xmlns:a16="http://schemas.microsoft.com/office/drawing/2014/main" id="{FB7F6654-848E-BD4F-B9A6-E413C09B43F4}"/>
              </a:ext>
            </a:extLst>
          </p:cNvPr>
          <p:cNvSpPr/>
          <p:nvPr userDrawn="1"/>
        </p:nvSpPr>
        <p:spPr>
          <a:xfrm>
            <a:off x="9870396" y="-613349"/>
            <a:ext cx="4988604" cy="531374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8" name="Picture 7" descr="A picture containing strainer&#10;&#10;Description automatically generated">
            <a:extLst>
              <a:ext uri="{FF2B5EF4-FFF2-40B4-BE49-F238E27FC236}">
                <a16:creationId xmlns:a16="http://schemas.microsoft.com/office/drawing/2014/main" id="{EAE11A70-EACA-AE49-9523-59932137BBF2}"/>
              </a:ext>
            </a:extLst>
          </p:cNvPr>
          <p:cNvPicPr>
            <a:picLocks noChangeAspect="1"/>
          </p:cNvPicPr>
          <p:nvPr userDrawn="1"/>
        </p:nvPicPr>
        <p:blipFill rotWithShape="1">
          <a:blip r:embed="rId2"/>
          <a:srcRect l="10108" t="13333" r="14336" b="14797"/>
          <a:stretch/>
        </p:blipFill>
        <p:spPr>
          <a:xfrm>
            <a:off x="10666781" y="2669158"/>
            <a:ext cx="3050438" cy="2901635"/>
          </a:xfrm>
          <a:prstGeom prst="rect">
            <a:avLst/>
          </a:prstGeom>
        </p:spPr>
      </p:pic>
      <p:sp>
        <p:nvSpPr>
          <p:cNvPr id="4" name="Oval 3">
            <a:extLst>
              <a:ext uri="{FF2B5EF4-FFF2-40B4-BE49-F238E27FC236}">
                <a16:creationId xmlns:a16="http://schemas.microsoft.com/office/drawing/2014/main" id="{96DB223A-47F5-EA47-97C6-CAEB154F4C3C}"/>
              </a:ext>
            </a:extLst>
          </p:cNvPr>
          <p:cNvSpPr/>
          <p:nvPr userDrawn="1"/>
        </p:nvSpPr>
        <p:spPr>
          <a:xfrm>
            <a:off x="8849713" y="-536840"/>
            <a:ext cx="2259401" cy="225940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9" name="Picture 8" descr="A picture containing strainer, drawing&#10;&#10;Description automatically generated">
            <a:extLst>
              <a:ext uri="{FF2B5EF4-FFF2-40B4-BE49-F238E27FC236}">
                <a16:creationId xmlns:a16="http://schemas.microsoft.com/office/drawing/2014/main" id="{BA924D68-6832-994C-8344-D005B62C226E}"/>
              </a:ext>
            </a:extLst>
          </p:cNvPr>
          <p:cNvPicPr>
            <a:picLocks noChangeAspect="1"/>
          </p:cNvPicPr>
          <p:nvPr userDrawn="1"/>
        </p:nvPicPr>
        <p:blipFill rotWithShape="1">
          <a:blip r:embed="rId3"/>
          <a:srcRect l="14607" t="14796" r="14986" b="14629"/>
          <a:stretch/>
        </p:blipFill>
        <p:spPr>
          <a:xfrm>
            <a:off x="8391084" y="726616"/>
            <a:ext cx="1937942" cy="1942542"/>
          </a:xfrm>
          <a:prstGeom prst="rect">
            <a:avLst/>
          </a:prstGeom>
        </p:spPr>
      </p:pic>
    </p:spTree>
    <p:extLst>
      <p:ext uri="{BB962C8B-B14F-4D97-AF65-F5344CB8AC3E}">
        <p14:creationId xmlns:p14="http://schemas.microsoft.com/office/powerpoint/2010/main" val="3242306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59202-4F22-AA4D-86FB-B5CA16EA29EC}"/>
              </a:ext>
            </a:extLst>
          </p:cNvPr>
          <p:cNvSpPr>
            <a:spLocks noGrp="1"/>
          </p:cNvSpPr>
          <p:nvPr>
            <p:ph type="title"/>
          </p:nvPr>
        </p:nvSpPr>
        <p:spPr/>
        <p:txBody>
          <a:bodyPr/>
          <a:lstStyle>
            <a:lvl1pPr>
              <a:defRPr>
                <a:solidFill>
                  <a:schemeClr val="tx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67B83A3-9CD0-CB48-9A34-36C2CA3AA6A6}"/>
              </a:ext>
            </a:extLst>
          </p:cNvPr>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63284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 &amp; text layout">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84F5517F-9F83-7142-993A-A00C8BA189F8}"/>
              </a:ext>
            </a:extLst>
          </p:cNvPr>
          <p:cNvSpPr/>
          <p:nvPr userDrawn="1"/>
        </p:nvSpPr>
        <p:spPr>
          <a:xfrm>
            <a:off x="6677833" y="3734225"/>
            <a:ext cx="2259401" cy="225940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a:extLst>
              <a:ext uri="{FF2B5EF4-FFF2-40B4-BE49-F238E27FC236}">
                <a16:creationId xmlns:a16="http://schemas.microsoft.com/office/drawing/2014/main" id="{1097FEAF-8696-074E-AE00-BA348D22B6B4}"/>
              </a:ext>
            </a:extLst>
          </p:cNvPr>
          <p:cNvSpPr/>
          <p:nvPr userDrawn="1"/>
        </p:nvSpPr>
        <p:spPr>
          <a:xfrm>
            <a:off x="9085301" y="1220497"/>
            <a:ext cx="3419437" cy="34194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a16="http://schemas.microsoft.com/office/drawing/2014/main" id="{E0BF9FCA-E223-7141-A822-4B7A5D805632}"/>
              </a:ext>
            </a:extLst>
          </p:cNvPr>
          <p:cNvSpPr>
            <a:spLocks noGrp="1"/>
          </p:cNvSpPr>
          <p:nvPr>
            <p:ph type="title"/>
          </p:nvPr>
        </p:nvSpPr>
        <p:spPr/>
        <p:txBody>
          <a:bodyPr/>
          <a:lstStyle>
            <a:lvl1pPr>
              <a:defRPr>
                <a:solidFill>
                  <a:schemeClr val="tx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A575CA7-B515-F446-871E-5AC353A0ED54}"/>
              </a:ext>
            </a:extLst>
          </p:cNvPr>
          <p:cNvSpPr>
            <a:spLocks noGrp="1"/>
          </p:cNvSpPr>
          <p:nvPr>
            <p:ph sz="half" idx="1"/>
          </p:nvPr>
        </p:nvSpPr>
        <p:spPr>
          <a:xfrm>
            <a:off x="838200" y="2341755"/>
            <a:ext cx="5181600" cy="3501483"/>
          </a:xfr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a:solidFill>
                  <a:schemeClr val="tx1"/>
                </a:solidFill>
              </a:defRPr>
            </a:lvl3pPr>
            <a:lvl4pPr>
              <a:buClr>
                <a:schemeClr val="accent3"/>
              </a:buClr>
              <a:defRPr>
                <a:solidFill>
                  <a:schemeClr val="tx1"/>
                </a:solidFill>
              </a:defRPr>
            </a:lvl4pPr>
            <a:lvl5pPr>
              <a:buClr>
                <a:schemeClr val="accent3"/>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Picture Placeholder 12">
            <a:extLst>
              <a:ext uri="{FF2B5EF4-FFF2-40B4-BE49-F238E27FC236}">
                <a16:creationId xmlns:a16="http://schemas.microsoft.com/office/drawing/2014/main" id="{C46C1645-E2BC-504C-AEB2-5B2CB92D7BFF}"/>
              </a:ext>
            </a:extLst>
          </p:cNvPr>
          <p:cNvSpPr>
            <a:spLocks noGrp="1"/>
          </p:cNvSpPr>
          <p:nvPr>
            <p:ph type="pic" sz="quarter" idx="10"/>
          </p:nvPr>
        </p:nvSpPr>
        <p:spPr>
          <a:xfrm>
            <a:off x="7170738" y="1829614"/>
            <a:ext cx="4025086" cy="4025086"/>
          </a:xfrm>
          <a:prstGeom prst="ellipse">
            <a:avLst/>
          </a:prstGeom>
        </p:spPr>
        <p:txBody>
          <a:bodyPr/>
          <a:lstStyle/>
          <a:p>
            <a:endParaRPr lang="en-US"/>
          </a:p>
        </p:txBody>
      </p:sp>
      <p:pic>
        <p:nvPicPr>
          <p:cNvPr id="18" name="Picture 17" descr="A picture containing strainer&#10;&#10;Description automatically generated">
            <a:extLst>
              <a:ext uri="{FF2B5EF4-FFF2-40B4-BE49-F238E27FC236}">
                <a16:creationId xmlns:a16="http://schemas.microsoft.com/office/drawing/2014/main" id="{0B281EE6-B40B-184E-932B-FB1A743027B3}"/>
              </a:ext>
            </a:extLst>
          </p:cNvPr>
          <p:cNvPicPr>
            <a:picLocks noChangeAspect="1"/>
          </p:cNvPicPr>
          <p:nvPr userDrawn="1"/>
        </p:nvPicPr>
        <p:blipFill rotWithShape="1">
          <a:blip r:embed="rId2"/>
          <a:srcRect l="10108" t="13333" r="14336" b="14797"/>
          <a:stretch/>
        </p:blipFill>
        <p:spPr>
          <a:xfrm>
            <a:off x="9670605" y="2735868"/>
            <a:ext cx="3050438" cy="2901635"/>
          </a:xfrm>
          <a:prstGeom prst="rect">
            <a:avLst/>
          </a:prstGeom>
        </p:spPr>
      </p:pic>
      <p:pic>
        <p:nvPicPr>
          <p:cNvPr id="20" name="Picture 19" descr="A picture containing strainer, drawing&#10;&#10;Description automatically generated">
            <a:extLst>
              <a:ext uri="{FF2B5EF4-FFF2-40B4-BE49-F238E27FC236}">
                <a16:creationId xmlns:a16="http://schemas.microsoft.com/office/drawing/2014/main" id="{2AC1F645-5FD5-2947-9A70-FA6C5AFF50E3}"/>
              </a:ext>
            </a:extLst>
          </p:cNvPr>
          <p:cNvPicPr>
            <a:picLocks noChangeAspect="1"/>
          </p:cNvPicPr>
          <p:nvPr userDrawn="1"/>
        </p:nvPicPr>
        <p:blipFill rotWithShape="1">
          <a:blip r:embed="rId3"/>
          <a:srcRect l="14607" t="14796" r="14986" b="14629"/>
          <a:stretch/>
        </p:blipFill>
        <p:spPr>
          <a:xfrm>
            <a:off x="6344835" y="3029315"/>
            <a:ext cx="1937942" cy="1942542"/>
          </a:xfrm>
          <a:prstGeom prst="rect">
            <a:avLst/>
          </a:prstGeom>
        </p:spPr>
      </p:pic>
    </p:spTree>
    <p:extLst>
      <p:ext uri="{BB962C8B-B14F-4D97-AF65-F5344CB8AC3E}">
        <p14:creationId xmlns:p14="http://schemas.microsoft.com/office/powerpoint/2010/main" val="1851617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A28D2-5004-CE4A-9260-FE809B9DF9E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892A2D5-75FD-9E40-BABC-9CE48298A624}"/>
              </a:ext>
            </a:extLst>
          </p:cNvPr>
          <p:cNvSpPr>
            <a:spLocks noGrp="1"/>
          </p:cNvSpPr>
          <p:nvPr>
            <p:ph type="body" idx="1" hasCustomPrompt="1"/>
          </p:nvPr>
        </p:nvSpPr>
        <p:spPr>
          <a:xfrm>
            <a:off x="839788" y="1681163"/>
            <a:ext cx="5157787" cy="823912"/>
          </a:xfrm>
        </p:spPr>
        <p:txBody>
          <a:bodyPr anchor="b">
            <a:normAutofit/>
          </a:bodyPr>
          <a:lstStyle>
            <a:lvl1pPr marL="0" indent="0">
              <a:buNone/>
              <a:defRPr sz="1800" b="1">
                <a:solidFill>
                  <a:schemeClr val="accent3"/>
                </a:solidFill>
                <a:latin typeface="Korolev Rounded Medium"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DF8990-B887-BE43-B221-A3C90B9CCB5E}"/>
              </a:ext>
            </a:extLst>
          </p:cNvPr>
          <p:cNvSpPr>
            <a:spLocks noGrp="1"/>
          </p:cNvSpPr>
          <p:nvPr>
            <p:ph sz="half" idx="2"/>
          </p:nvPr>
        </p:nvSpPr>
        <p:spPr>
          <a:xfrm>
            <a:off x="839788" y="2505075"/>
            <a:ext cx="5157787" cy="3315862"/>
          </a:xfr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a:solidFill>
                  <a:schemeClr val="tx1"/>
                </a:solidFill>
              </a:defRPr>
            </a:lvl3pPr>
            <a:lvl4pPr>
              <a:buClr>
                <a:schemeClr val="accent3"/>
              </a:buClr>
              <a:defRPr>
                <a:solidFill>
                  <a:schemeClr val="tx1"/>
                </a:solidFill>
              </a:defRPr>
            </a:lvl4pPr>
            <a:lvl5pPr>
              <a:buClr>
                <a:schemeClr val="accent3"/>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618723-1E40-E340-A768-97041C5AF17E}"/>
              </a:ext>
            </a:extLst>
          </p:cNvPr>
          <p:cNvSpPr>
            <a:spLocks noGrp="1"/>
          </p:cNvSpPr>
          <p:nvPr>
            <p:ph type="body" sz="quarter" idx="3" hasCustomPrompt="1"/>
          </p:nvPr>
        </p:nvSpPr>
        <p:spPr>
          <a:xfrm>
            <a:off x="6172200" y="1681163"/>
            <a:ext cx="5183188" cy="823912"/>
          </a:xfrm>
        </p:spPr>
        <p:txBody>
          <a:bodyPr anchor="b">
            <a:normAutofit/>
          </a:bodyPr>
          <a:lstStyle>
            <a:lvl1pPr marL="0" indent="0">
              <a:buNone/>
              <a:defRPr sz="1800" b="1">
                <a:solidFill>
                  <a:schemeClr val="accent3"/>
                </a:solidFill>
                <a:latin typeface="Korolev Rounded Medium"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28A933D-7818-B741-9C39-DC74213483AB}"/>
              </a:ext>
            </a:extLst>
          </p:cNvPr>
          <p:cNvSpPr>
            <a:spLocks noGrp="1"/>
          </p:cNvSpPr>
          <p:nvPr>
            <p:ph sz="quarter" idx="4"/>
          </p:nvPr>
        </p:nvSpPr>
        <p:spPr>
          <a:xfrm>
            <a:off x="6172200" y="2505075"/>
            <a:ext cx="5183188" cy="3315862"/>
          </a:xfr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a:solidFill>
                  <a:schemeClr val="tx1"/>
                </a:solidFill>
              </a:defRPr>
            </a:lvl3pPr>
            <a:lvl4pPr>
              <a:buClr>
                <a:schemeClr val="accent3"/>
              </a:buClr>
              <a:defRPr>
                <a:solidFill>
                  <a:schemeClr val="tx1"/>
                </a:solidFill>
              </a:defRPr>
            </a:lvl4pPr>
            <a:lvl5pPr>
              <a:buClr>
                <a:schemeClr val="accent3"/>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25280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mage only">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F340D089-EE14-1347-A091-B6A07E734070}"/>
              </a:ext>
            </a:extLst>
          </p:cNvPr>
          <p:cNvSpPr/>
          <p:nvPr userDrawn="1"/>
        </p:nvSpPr>
        <p:spPr>
          <a:xfrm>
            <a:off x="5464504" y="-524107"/>
            <a:ext cx="5042860" cy="50428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7" name="Picture 6" descr="A picture containing strainer&#10;&#10;Description automatically generated">
            <a:extLst>
              <a:ext uri="{FF2B5EF4-FFF2-40B4-BE49-F238E27FC236}">
                <a16:creationId xmlns:a16="http://schemas.microsoft.com/office/drawing/2014/main" id="{AE48E28D-4241-6543-B64B-2136142BEC7A}"/>
              </a:ext>
            </a:extLst>
          </p:cNvPr>
          <p:cNvPicPr>
            <a:picLocks noChangeAspect="1"/>
          </p:cNvPicPr>
          <p:nvPr userDrawn="1"/>
        </p:nvPicPr>
        <p:blipFill rotWithShape="1">
          <a:blip r:embed="rId2"/>
          <a:srcRect l="10108" t="13333" r="14336" b="14797"/>
          <a:stretch/>
        </p:blipFill>
        <p:spPr>
          <a:xfrm>
            <a:off x="6570763" y="2029522"/>
            <a:ext cx="3704068" cy="3523380"/>
          </a:xfrm>
          <a:prstGeom prst="rect">
            <a:avLst/>
          </a:prstGeom>
        </p:spPr>
      </p:pic>
      <p:sp>
        <p:nvSpPr>
          <p:cNvPr id="4" name="Oval 3">
            <a:extLst>
              <a:ext uri="{FF2B5EF4-FFF2-40B4-BE49-F238E27FC236}">
                <a16:creationId xmlns:a16="http://schemas.microsoft.com/office/drawing/2014/main" id="{D0F61A12-D322-A24A-B78C-04FDBDE64590}"/>
              </a:ext>
            </a:extLst>
          </p:cNvPr>
          <p:cNvSpPr/>
          <p:nvPr userDrawn="1"/>
        </p:nvSpPr>
        <p:spPr>
          <a:xfrm>
            <a:off x="1982059" y="2397512"/>
            <a:ext cx="3799616" cy="379961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Picture Placeholder 12">
            <a:extLst>
              <a:ext uri="{FF2B5EF4-FFF2-40B4-BE49-F238E27FC236}">
                <a16:creationId xmlns:a16="http://schemas.microsoft.com/office/drawing/2014/main" id="{DE699A45-E7AF-1C47-9987-DCA347C25148}"/>
              </a:ext>
            </a:extLst>
          </p:cNvPr>
          <p:cNvSpPr>
            <a:spLocks noGrp="1"/>
          </p:cNvSpPr>
          <p:nvPr>
            <p:ph type="pic" sz="quarter" idx="10"/>
          </p:nvPr>
        </p:nvSpPr>
        <p:spPr>
          <a:xfrm>
            <a:off x="3068570" y="323385"/>
            <a:ext cx="6054861" cy="6054861"/>
          </a:xfrm>
          <a:prstGeom prst="ellipse">
            <a:avLst/>
          </a:prstGeom>
        </p:spPr>
        <p:txBody>
          <a:bodyPr/>
          <a:lstStyle/>
          <a:p>
            <a:endParaRPr lang="en-US"/>
          </a:p>
        </p:txBody>
      </p:sp>
      <p:pic>
        <p:nvPicPr>
          <p:cNvPr id="8" name="Picture 7" descr="A picture containing strainer, drawing&#10;&#10;Description automatically generated">
            <a:extLst>
              <a:ext uri="{FF2B5EF4-FFF2-40B4-BE49-F238E27FC236}">
                <a16:creationId xmlns:a16="http://schemas.microsoft.com/office/drawing/2014/main" id="{7C812B25-F6DB-7645-B8A6-D1296D8D9D10}"/>
              </a:ext>
            </a:extLst>
          </p:cNvPr>
          <p:cNvPicPr>
            <a:picLocks noChangeAspect="1"/>
          </p:cNvPicPr>
          <p:nvPr userDrawn="1"/>
        </p:nvPicPr>
        <p:blipFill rotWithShape="1">
          <a:blip r:embed="rId3"/>
          <a:srcRect l="14607" t="14796" r="14986" b="14629"/>
          <a:stretch/>
        </p:blipFill>
        <p:spPr>
          <a:xfrm>
            <a:off x="1584693" y="1410477"/>
            <a:ext cx="2967754" cy="2974798"/>
          </a:xfrm>
          <a:prstGeom prst="rect">
            <a:avLst/>
          </a:prstGeom>
        </p:spPr>
      </p:pic>
    </p:spTree>
    <p:extLst>
      <p:ext uri="{BB962C8B-B14F-4D97-AF65-F5344CB8AC3E}">
        <p14:creationId xmlns:p14="http://schemas.microsoft.com/office/powerpoint/2010/main" val="930607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olding slid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6FF7613-8E93-B84D-8A76-753638D5854D}"/>
              </a:ext>
            </a:extLst>
          </p:cNvPr>
          <p:cNvSpPr>
            <a:spLocks noGrp="1"/>
          </p:cNvSpPr>
          <p:nvPr>
            <p:ph type="ctrTitle"/>
          </p:nvPr>
        </p:nvSpPr>
        <p:spPr>
          <a:xfrm>
            <a:off x="743414" y="1757982"/>
            <a:ext cx="9144000" cy="2387600"/>
          </a:xfrm>
        </p:spPr>
        <p:txBody>
          <a:bodyPr anchor="b">
            <a:normAutofit/>
          </a:bodyPr>
          <a:lstStyle>
            <a:lvl1pPr algn="l">
              <a:defRPr sz="4800">
                <a:solidFill>
                  <a:schemeClr val="tx2"/>
                </a:solidFill>
                <a:latin typeface="Korolev Rounded Medium" pitchFamily="2" charset="77"/>
              </a:defRPr>
            </a:lvl1pPr>
          </a:lstStyle>
          <a:p>
            <a:r>
              <a:rPr lang="en-GB"/>
              <a:t>Click to edit Master title style</a:t>
            </a:r>
            <a:endParaRPr lang="en-US"/>
          </a:p>
        </p:txBody>
      </p:sp>
      <p:sp>
        <p:nvSpPr>
          <p:cNvPr id="7" name="Subtitle 2">
            <a:extLst>
              <a:ext uri="{FF2B5EF4-FFF2-40B4-BE49-F238E27FC236}">
                <a16:creationId xmlns:a16="http://schemas.microsoft.com/office/drawing/2014/main" id="{615B6BB4-B265-0F46-9F3C-EEDD513BDBEE}"/>
              </a:ext>
            </a:extLst>
          </p:cNvPr>
          <p:cNvSpPr>
            <a:spLocks noGrp="1"/>
          </p:cNvSpPr>
          <p:nvPr>
            <p:ph type="subTitle" idx="1" hasCustomPrompt="1"/>
          </p:nvPr>
        </p:nvSpPr>
        <p:spPr>
          <a:xfrm>
            <a:off x="743414" y="4237657"/>
            <a:ext cx="9144000" cy="1655762"/>
          </a:xfrm>
        </p:spPr>
        <p:txBody>
          <a:bodyPr>
            <a:normAutofit/>
          </a:bodyPr>
          <a:lstStyle>
            <a:lvl1pPr marL="0" indent="0" algn="l">
              <a:buNone/>
              <a:defRPr sz="1800">
                <a:solidFill>
                  <a:schemeClr val="accent3"/>
                </a:solidFill>
                <a:latin typeface="Korolev Rounded Medium"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Oval 3">
            <a:extLst>
              <a:ext uri="{FF2B5EF4-FFF2-40B4-BE49-F238E27FC236}">
                <a16:creationId xmlns:a16="http://schemas.microsoft.com/office/drawing/2014/main" id="{04903FC6-1568-224E-8715-35536D316C42}"/>
              </a:ext>
            </a:extLst>
          </p:cNvPr>
          <p:cNvSpPr/>
          <p:nvPr userDrawn="1"/>
        </p:nvSpPr>
        <p:spPr>
          <a:xfrm>
            <a:off x="9870396" y="-613349"/>
            <a:ext cx="4988604" cy="531374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5" name="Picture 4" descr="A picture containing strainer&#10;&#10;Description automatically generated">
            <a:extLst>
              <a:ext uri="{FF2B5EF4-FFF2-40B4-BE49-F238E27FC236}">
                <a16:creationId xmlns:a16="http://schemas.microsoft.com/office/drawing/2014/main" id="{1F458DB6-0858-1547-A6FA-B7DBD90E2ED1}"/>
              </a:ext>
            </a:extLst>
          </p:cNvPr>
          <p:cNvPicPr>
            <a:picLocks noChangeAspect="1"/>
          </p:cNvPicPr>
          <p:nvPr userDrawn="1"/>
        </p:nvPicPr>
        <p:blipFill rotWithShape="1">
          <a:blip r:embed="rId2"/>
          <a:srcRect l="10108" t="13333" r="14336" b="14797"/>
          <a:stretch/>
        </p:blipFill>
        <p:spPr>
          <a:xfrm>
            <a:off x="10666781" y="2669158"/>
            <a:ext cx="3050438" cy="2901635"/>
          </a:xfrm>
          <a:prstGeom prst="rect">
            <a:avLst/>
          </a:prstGeom>
        </p:spPr>
      </p:pic>
      <p:sp>
        <p:nvSpPr>
          <p:cNvPr id="8" name="Oval 7">
            <a:extLst>
              <a:ext uri="{FF2B5EF4-FFF2-40B4-BE49-F238E27FC236}">
                <a16:creationId xmlns:a16="http://schemas.microsoft.com/office/drawing/2014/main" id="{F4609C51-E018-514A-9A94-FC39B62F5933}"/>
              </a:ext>
            </a:extLst>
          </p:cNvPr>
          <p:cNvSpPr/>
          <p:nvPr userDrawn="1"/>
        </p:nvSpPr>
        <p:spPr>
          <a:xfrm>
            <a:off x="8849713" y="-536840"/>
            <a:ext cx="2259401" cy="225940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9" name="Picture 8" descr="A picture containing strainer, drawing&#10;&#10;Description automatically generated">
            <a:extLst>
              <a:ext uri="{FF2B5EF4-FFF2-40B4-BE49-F238E27FC236}">
                <a16:creationId xmlns:a16="http://schemas.microsoft.com/office/drawing/2014/main" id="{ED7BF55E-4D78-2B45-8F13-ACBC51F46672}"/>
              </a:ext>
            </a:extLst>
          </p:cNvPr>
          <p:cNvPicPr>
            <a:picLocks noChangeAspect="1"/>
          </p:cNvPicPr>
          <p:nvPr userDrawn="1"/>
        </p:nvPicPr>
        <p:blipFill rotWithShape="1">
          <a:blip r:embed="rId3"/>
          <a:srcRect l="14607" t="14796" r="14986" b="14629"/>
          <a:stretch/>
        </p:blipFill>
        <p:spPr>
          <a:xfrm>
            <a:off x="8391084" y="726616"/>
            <a:ext cx="1937942" cy="1942542"/>
          </a:xfrm>
          <a:prstGeom prst="rect">
            <a:avLst/>
          </a:prstGeom>
        </p:spPr>
      </p:pic>
    </p:spTree>
    <p:extLst>
      <p:ext uri="{BB962C8B-B14F-4D97-AF65-F5344CB8AC3E}">
        <p14:creationId xmlns:p14="http://schemas.microsoft.com/office/powerpoint/2010/main" val="1549934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59202-4F22-AA4D-86FB-B5CA16EA29EC}"/>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67B83A3-9CD0-CB48-9A34-36C2CA3AA6A6}"/>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82318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amp; text layout">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84F5517F-9F83-7142-993A-A00C8BA189F8}"/>
              </a:ext>
            </a:extLst>
          </p:cNvPr>
          <p:cNvSpPr/>
          <p:nvPr userDrawn="1"/>
        </p:nvSpPr>
        <p:spPr>
          <a:xfrm>
            <a:off x="6677833" y="3734225"/>
            <a:ext cx="2259401" cy="225940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a:extLst>
              <a:ext uri="{FF2B5EF4-FFF2-40B4-BE49-F238E27FC236}">
                <a16:creationId xmlns:a16="http://schemas.microsoft.com/office/drawing/2014/main" id="{1097FEAF-8696-074E-AE00-BA348D22B6B4}"/>
              </a:ext>
            </a:extLst>
          </p:cNvPr>
          <p:cNvSpPr/>
          <p:nvPr userDrawn="1"/>
        </p:nvSpPr>
        <p:spPr>
          <a:xfrm>
            <a:off x="9085301" y="1220497"/>
            <a:ext cx="3419437" cy="34194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a16="http://schemas.microsoft.com/office/drawing/2014/main" id="{E0BF9FCA-E223-7141-A822-4B7A5D805632}"/>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A575CA7-B515-F446-871E-5AC353A0ED54}"/>
              </a:ext>
            </a:extLst>
          </p:cNvPr>
          <p:cNvSpPr>
            <a:spLocks noGrp="1"/>
          </p:cNvSpPr>
          <p:nvPr>
            <p:ph sz="half" idx="1"/>
          </p:nvPr>
        </p:nvSpPr>
        <p:spPr>
          <a:xfrm>
            <a:off x="838200" y="2341755"/>
            <a:ext cx="5181600" cy="3501483"/>
          </a:xfrm>
        </p:spPr>
        <p:txBody>
          <a:bodyPr/>
          <a:lstStyle>
            <a:lvl1pPr>
              <a:buClr>
                <a:schemeClr val="accent3"/>
              </a:buClr>
              <a:defRPr>
                <a:solidFill>
                  <a:schemeClr val="tx2"/>
                </a:solidFill>
              </a:defRPr>
            </a:lvl1pPr>
            <a:lvl2pPr>
              <a:buClr>
                <a:schemeClr val="accent3"/>
              </a:buClr>
              <a:defRPr>
                <a:solidFill>
                  <a:schemeClr val="tx2"/>
                </a:solidFill>
              </a:defRPr>
            </a:lvl2pPr>
            <a:lvl3pPr>
              <a:buClr>
                <a:schemeClr val="accent3"/>
              </a:buClr>
              <a:defRPr>
                <a:solidFill>
                  <a:schemeClr val="tx2"/>
                </a:solidFill>
              </a:defRPr>
            </a:lvl3pPr>
            <a:lvl4pPr>
              <a:buClr>
                <a:schemeClr val="accent3"/>
              </a:buClr>
              <a:defRPr>
                <a:solidFill>
                  <a:schemeClr val="tx2"/>
                </a:solidFill>
              </a:defRPr>
            </a:lvl4pPr>
            <a:lvl5pPr>
              <a:buClr>
                <a:schemeClr val="accent3"/>
              </a:buCl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Picture Placeholder 12">
            <a:extLst>
              <a:ext uri="{FF2B5EF4-FFF2-40B4-BE49-F238E27FC236}">
                <a16:creationId xmlns:a16="http://schemas.microsoft.com/office/drawing/2014/main" id="{C46C1645-E2BC-504C-AEB2-5B2CB92D7BFF}"/>
              </a:ext>
            </a:extLst>
          </p:cNvPr>
          <p:cNvSpPr>
            <a:spLocks noGrp="1"/>
          </p:cNvSpPr>
          <p:nvPr>
            <p:ph type="pic" sz="quarter" idx="10"/>
          </p:nvPr>
        </p:nvSpPr>
        <p:spPr>
          <a:xfrm>
            <a:off x="7170738" y="1829614"/>
            <a:ext cx="4025086" cy="4025086"/>
          </a:xfrm>
          <a:prstGeom prst="ellipse">
            <a:avLst/>
          </a:prstGeom>
        </p:spPr>
        <p:txBody>
          <a:bodyPr/>
          <a:lstStyle/>
          <a:p>
            <a:endParaRPr lang="en-US"/>
          </a:p>
        </p:txBody>
      </p:sp>
      <p:pic>
        <p:nvPicPr>
          <p:cNvPr id="18" name="Picture 17" descr="A picture containing strainer&#10;&#10;Description automatically generated">
            <a:extLst>
              <a:ext uri="{FF2B5EF4-FFF2-40B4-BE49-F238E27FC236}">
                <a16:creationId xmlns:a16="http://schemas.microsoft.com/office/drawing/2014/main" id="{0B281EE6-B40B-184E-932B-FB1A743027B3}"/>
              </a:ext>
            </a:extLst>
          </p:cNvPr>
          <p:cNvPicPr>
            <a:picLocks noChangeAspect="1"/>
          </p:cNvPicPr>
          <p:nvPr userDrawn="1"/>
        </p:nvPicPr>
        <p:blipFill rotWithShape="1">
          <a:blip r:embed="rId2"/>
          <a:srcRect l="10108" t="13333" r="14336" b="14797"/>
          <a:stretch/>
        </p:blipFill>
        <p:spPr>
          <a:xfrm>
            <a:off x="9670605" y="2735868"/>
            <a:ext cx="3050438" cy="2901635"/>
          </a:xfrm>
          <a:prstGeom prst="rect">
            <a:avLst/>
          </a:prstGeom>
        </p:spPr>
      </p:pic>
      <p:pic>
        <p:nvPicPr>
          <p:cNvPr id="20" name="Picture 19" descr="A picture containing strainer, drawing&#10;&#10;Description automatically generated">
            <a:extLst>
              <a:ext uri="{FF2B5EF4-FFF2-40B4-BE49-F238E27FC236}">
                <a16:creationId xmlns:a16="http://schemas.microsoft.com/office/drawing/2014/main" id="{2AC1F645-5FD5-2947-9A70-FA6C5AFF50E3}"/>
              </a:ext>
            </a:extLst>
          </p:cNvPr>
          <p:cNvPicPr>
            <a:picLocks noChangeAspect="1"/>
          </p:cNvPicPr>
          <p:nvPr userDrawn="1"/>
        </p:nvPicPr>
        <p:blipFill rotWithShape="1">
          <a:blip r:embed="rId3"/>
          <a:srcRect l="14607" t="14796" r="14986" b="14629"/>
          <a:stretch/>
        </p:blipFill>
        <p:spPr>
          <a:xfrm>
            <a:off x="6344835" y="3029315"/>
            <a:ext cx="1937942" cy="1942542"/>
          </a:xfrm>
          <a:prstGeom prst="rect">
            <a:avLst/>
          </a:prstGeom>
        </p:spPr>
      </p:pic>
    </p:spTree>
    <p:extLst>
      <p:ext uri="{BB962C8B-B14F-4D97-AF65-F5344CB8AC3E}">
        <p14:creationId xmlns:p14="http://schemas.microsoft.com/office/powerpoint/2010/main" val="2694664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A28D2-5004-CE4A-9260-FE809B9DF9E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892A2D5-75FD-9E40-BABC-9CE48298A624}"/>
              </a:ext>
            </a:extLst>
          </p:cNvPr>
          <p:cNvSpPr>
            <a:spLocks noGrp="1"/>
          </p:cNvSpPr>
          <p:nvPr>
            <p:ph type="body" idx="1" hasCustomPrompt="1"/>
          </p:nvPr>
        </p:nvSpPr>
        <p:spPr>
          <a:xfrm>
            <a:off x="839788" y="1681163"/>
            <a:ext cx="5157787" cy="823912"/>
          </a:xfrm>
        </p:spPr>
        <p:txBody>
          <a:bodyPr anchor="b">
            <a:normAutofit/>
          </a:bodyPr>
          <a:lstStyle>
            <a:lvl1pPr marL="0" indent="0">
              <a:buNone/>
              <a:defRPr sz="1800" b="1">
                <a:solidFill>
                  <a:schemeClr val="accent3"/>
                </a:solidFill>
                <a:latin typeface="Korolev Rounded Medium"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DF8990-B887-BE43-B221-A3C90B9CCB5E}"/>
              </a:ext>
            </a:extLst>
          </p:cNvPr>
          <p:cNvSpPr>
            <a:spLocks noGrp="1"/>
          </p:cNvSpPr>
          <p:nvPr>
            <p:ph sz="half" idx="2"/>
          </p:nvPr>
        </p:nvSpPr>
        <p:spPr>
          <a:xfrm>
            <a:off x="839788" y="2505075"/>
            <a:ext cx="5157787" cy="3315862"/>
          </a:xfrm>
        </p:spPr>
        <p:txBody>
          <a:bodyPr/>
          <a:lstStyle>
            <a:lvl1pPr>
              <a:buClr>
                <a:schemeClr val="accent3"/>
              </a:buClr>
              <a:defRPr>
                <a:solidFill>
                  <a:schemeClr val="tx2"/>
                </a:solidFill>
              </a:defRPr>
            </a:lvl1pPr>
            <a:lvl2pPr>
              <a:buClr>
                <a:schemeClr val="accent3"/>
              </a:buClr>
              <a:defRPr>
                <a:solidFill>
                  <a:schemeClr val="tx2"/>
                </a:solidFill>
              </a:defRPr>
            </a:lvl2pPr>
            <a:lvl3pPr>
              <a:buClr>
                <a:schemeClr val="accent3"/>
              </a:buClr>
              <a:defRPr>
                <a:solidFill>
                  <a:schemeClr val="tx2"/>
                </a:solidFill>
              </a:defRPr>
            </a:lvl3pPr>
            <a:lvl4pPr>
              <a:buClr>
                <a:schemeClr val="accent3"/>
              </a:buClr>
              <a:defRPr>
                <a:solidFill>
                  <a:schemeClr val="tx2"/>
                </a:solidFill>
              </a:defRPr>
            </a:lvl4pPr>
            <a:lvl5pPr>
              <a:buClr>
                <a:schemeClr val="accent3"/>
              </a:buCl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618723-1E40-E340-A768-97041C5AF17E}"/>
              </a:ext>
            </a:extLst>
          </p:cNvPr>
          <p:cNvSpPr>
            <a:spLocks noGrp="1"/>
          </p:cNvSpPr>
          <p:nvPr>
            <p:ph type="body" sz="quarter" idx="3" hasCustomPrompt="1"/>
          </p:nvPr>
        </p:nvSpPr>
        <p:spPr>
          <a:xfrm>
            <a:off x="6172200" y="1681163"/>
            <a:ext cx="5183188" cy="823912"/>
          </a:xfrm>
        </p:spPr>
        <p:txBody>
          <a:bodyPr anchor="b">
            <a:normAutofit/>
          </a:bodyPr>
          <a:lstStyle>
            <a:lvl1pPr marL="0" indent="0">
              <a:buNone/>
              <a:defRPr sz="1800" b="1">
                <a:solidFill>
                  <a:schemeClr val="accent3"/>
                </a:solidFill>
                <a:latin typeface="Korolev Rounded Medium"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28A933D-7818-B741-9C39-DC74213483AB}"/>
              </a:ext>
            </a:extLst>
          </p:cNvPr>
          <p:cNvSpPr>
            <a:spLocks noGrp="1"/>
          </p:cNvSpPr>
          <p:nvPr>
            <p:ph sz="quarter" idx="4"/>
          </p:nvPr>
        </p:nvSpPr>
        <p:spPr>
          <a:xfrm>
            <a:off x="6172200" y="2505075"/>
            <a:ext cx="5183188" cy="3315862"/>
          </a:xfrm>
        </p:spPr>
        <p:txBody>
          <a:bodyPr/>
          <a:lstStyle>
            <a:lvl1pPr>
              <a:buClr>
                <a:schemeClr val="accent3"/>
              </a:buClr>
              <a:defRPr>
                <a:solidFill>
                  <a:schemeClr val="tx2"/>
                </a:solidFill>
              </a:defRPr>
            </a:lvl1pPr>
            <a:lvl2pPr>
              <a:buClr>
                <a:schemeClr val="accent3"/>
              </a:buClr>
              <a:defRPr>
                <a:solidFill>
                  <a:schemeClr val="tx2"/>
                </a:solidFill>
              </a:defRPr>
            </a:lvl2pPr>
            <a:lvl3pPr>
              <a:buClr>
                <a:schemeClr val="accent3"/>
              </a:buClr>
              <a:defRPr>
                <a:solidFill>
                  <a:schemeClr val="tx2"/>
                </a:solidFill>
              </a:defRPr>
            </a:lvl3pPr>
            <a:lvl4pPr>
              <a:buClr>
                <a:schemeClr val="accent3"/>
              </a:buClr>
              <a:defRPr>
                <a:solidFill>
                  <a:schemeClr val="tx2"/>
                </a:solidFill>
              </a:defRPr>
            </a:lvl4pPr>
            <a:lvl5pPr>
              <a:buClr>
                <a:schemeClr val="accent3"/>
              </a:buCl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4591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only">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F340D089-EE14-1347-A091-B6A07E734070}"/>
              </a:ext>
            </a:extLst>
          </p:cNvPr>
          <p:cNvSpPr/>
          <p:nvPr userDrawn="1"/>
        </p:nvSpPr>
        <p:spPr>
          <a:xfrm>
            <a:off x="5464504" y="-524107"/>
            <a:ext cx="5042860" cy="50428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7" name="Picture 6" descr="A picture containing strainer&#10;&#10;Description automatically generated">
            <a:extLst>
              <a:ext uri="{FF2B5EF4-FFF2-40B4-BE49-F238E27FC236}">
                <a16:creationId xmlns:a16="http://schemas.microsoft.com/office/drawing/2014/main" id="{AE48E28D-4241-6543-B64B-2136142BEC7A}"/>
              </a:ext>
            </a:extLst>
          </p:cNvPr>
          <p:cNvPicPr>
            <a:picLocks noChangeAspect="1"/>
          </p:cNvPicPr>
          <p:nvPr userDrawn="1"/>
        </p:nvPicPr>
        <p:blipFill rotWithShape="1">
          <a:blip r:embed="rId2"/>
          <a:srcRect l="10108" t="13333" r="14336" b="14797"/>
          <a:stretch/>
        </p:blipFill>
        <p:spPr>
          <a:xfrm>
            <a:off x="6570763" y="2029522"/>
            <a:ext cx="3704068" cy="3523380"/>
          </a:xfrm>
          <a:prstGeom prst="rect">
            <a:avLst/>
          </a:prstGeom>
        </p:spPr>
      </p:pic>
      <p:sp>
        <p:nvSpPr>
          <p:cNvPr id="4" name="Oval 3">
            <a:extLst>
              <a:ext uri="{FF2B5EF4-FFF2-40B4-BE49-F238E27FC236}">
                <a16:creationId xmlns:a16="http://schemas.microsoft.com/office/drawing/2014/main" id="{D0F61A12-D322-A24A-B78C-04FDBDE64590}"/>
              </a:ext>
            </a:extLst>
          </p:cNvPr>
          <p:cNvSpPr/>
          <p:nvPr userDrawn="1"/>
        </p:nvSpPr>
        <p:spPr>
          <a:xfrm>
            <a:off x="1982059" y="2397512"/>
            <a:ext cx="3799616" cy="379961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Picture Placeholder 12">
            <a:extLst>
              <a:ext uri="{FF2B5EF4-FFF2-40B4-BE49-F238E27FC236}">
                <a16:creationId xmlns:a16="http://schemas.microsoft.com/office/drawing/2014/main" id="{DE699A45-E7AF-1C47-9987-DCA347C25148}"/>
              </a:ext>
            </a:extLst>
          </p:cNvPr>
          <p:cNvSpPr>
            <a:spLocks noGrp="1"/>
          </p:cNvSpPr>
          <p:nvPr>
            <p:ph type="pic" sz="quarter" idx="10"/>
          </p:nvPr>
        </p:nvSpPr>
        <p:spPr>
          <a:xfrm>
            <a:off x="3068570" y="323385"/>
            <a:ext cx="6054861" cy="6054861"/>
          </a:xfrm>
          <a:prstGeom prst="ellipse">
            <a:avLst/>
          </a:prstGeom>
        </p:spPr>
        <p:txBody>
          <a:bodyPr/>
          <a:lstStyle/>
          <a:p>
            <a:endParaRPr lang="en-US"/>
          </a:p>
        </p:txBody>
      </p:sp>
      <p:pic>
        <p:nvPicPr>
          <p:cNvPr id="8" name="Picture 7" descr="A picture containing strainer, drawing&#10;&#10;Description automatically generated">
            <a:extLst>
              <a:ext uri="{FF2B5EF4-FFF2-40B4-BE49-F238E27FC236}">
                <a16:creationId xmlns:a16="http://schemas.microsoft.com/office/drawing/2014/main" id="{7C812B25-F6DB-7645-B8A6-D1296D8D9D10}"/>
              </a:ext>
            </a:extLst>
          </p:cNvPr>
          <p:cNvPicPr>
            <a:picLocks noChangeAspect="1"/>
          </p:cNvPicPr>
          <p:nvPr userDrawn="1"/>
        </p:nvPicPr>
        <p:blipFill rotWithShape="1">
          <a:blip r:embed="rId3"/>
          <a:srcRect l="14607" t="14796" r="14986" b="14629"/>
          <a:stretch/>
        </p:blipFill>
        <p:spPr>
          <a:xfrm>
            <a:off x="1584693" y="1410477"/>
            <a:ext cx="2967754" cy="2974798"/>
          </a:xfrm>
          <a:prstGeom prst="rect">
            <a:avLst/>
          </a:prstGeom>
        </p:spPr>
      </p:pic>
    </p:spTree>
    <p:extLst>
      <p:ext uri="{BB962C8B-B14F-4D97-AF65-F5344CB8AC3E}">
        <p14:creationId xmlns:p14="http://schemas.microsoft.com/office/powerpoint/2010/main" val="1667445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Holding slide - Dar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12067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1.xml"/><Relationship Id="rId5" Type="http://schemas.openxmlformats.org/officeDocument/2006/relationships/image" Target="../media/image3.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828B4-53D0-304F-8F0C-F2A28EF865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37E0F9F-7810-EC44-8A01-A27E40359A47}"/>
              </a:ext>
            </a:extLst>
          </p:cNvPr>
          <p:cNvSpPr>
            <a:spLocks noGrp="1"/>
          </p:cNvSpPr>
          <p:nvPr>
            <p:ph type="body" idx="1"/>
          </p:nvPr>
        </p:nvSpPr>
        <p:spPr>
          <a:xfrm>
            <a:off x="838200" y="1825625"/>
            <a:ext cx="10515600" cy="391725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7" name="Picture 6" descr="A picture containing drawing&#10;&#10;Description automatically generated">
            <a:extLst>
              <a:ext uri="{FF2B5EF4-FFF2-40B4-BE49-F238E27FC236}">
                <a16:creationId xmlns:a16="http://schemas.microsoft.com/office/drawing/2014/main" id="{818F4DEE-842A-B74F-9704-22BC5F7CECAC}"/>
              </a:ext>
            </a:extLst>
          </p:cNvPr>
          <p:cNvPicPr>
            <a:picLocks noChangeAspect="1"/>
          </p:cNvPicPr>
          <p:nvPr userDrawn="1"/>
        </p:nvPicPr>
        <p:blipFill>
          <a:blip r:embed="rId7"/>
          <a:stretch>
            <a:fillRect/>
          </a:stretch>
        </p:blipFill>
        <p:spPr>
          <a:xfrm>
            <a:off x="10188497" y="6142928"/>
            <a:ext cx="1541869" cy="337944"/>
          </a:xfrm>
          <a:prstGeom prst="rect">
            <a:avLst/>
          </a:prstGeom>
        </p:spPr>
      </p:pic>
    </p:spTree>
    <p:extLst>
      <p:ext uri="{BB962C8B-B14F-4D97-AF65-F5344CB8AC3E}">
        <p14:creationId xmlns:p14="http://schemas.microsoft.com/office/powerpoint/2010/main" val="5799894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defTabSz="914400" rtl="0" eaLnBrk="1" latinLnBrk="0" hangingPunct="1">
        <a:lnSpc>
          <a:spcPct val="90000"/>
        </a:lnSpc>
        <a:spcBef>
          <a:spcPct val="0"/>
        </a:spcBef>
        <a:buNone/>
        <a:defRPr sz="4000" kern="1200">
          <a:solidFill>
            <a:schemeClr val="tx1"/>
          </a:solidFill>
          <a:latin typeface="Korolev Rounded Medium" pitchFamily="2" charset="77"/>
          <a:ea typeface="+mj-ea"/>
          <a:cs typeface="+mj-cs"/>
        </a:defRPr>
      </a:lvl1pPr>
    </p:titleStyle>
    <p:bodyStyle>
      <a:lvl1pPr marL="228600" indent="-228600" algn="l" defTabSz="914400" rtl="0" eaLnBrk="1" latinLnBrk="0" hangingPunct="1">
        <a:lnSpc>
          <a:spcPct val="90000"/>
        </a:lnSpc>
        <a:spcBef>
          <a:spcPts val="1000"/>
        </a:spcBef>
        <a:buClr>
          <a:schemeClr val="accent3"/>
        </a:buClr>
        <a:buFont typeface="Arial" panose="020B0604020202020204" pitchFamily="34" charset="0"/>
        <a:buChar char="•"/>
        <a:defRPr sz="2000" kern="120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Clr>
          <a:schemeClr val="accent3"/>
        </a:buClr>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Clr>
          <a:schemeClr val="accent3"/>
        </a:buClr>
        <a:buFont typeface="Arial" panose="020B0604020202020204" pitchFamily="34" charset="0"/>
        <a:buChar char="•"/>
        <a:defRPr sz="1600" kern="120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Clr>
          <a:schemeClr val="accent3"/>
        </a:buClr>
        <a:buFont typeface="Arial" panose="020B0604020202020204" pitchFamily="34" charset="0"/>
        <a:buChar char="•"/>
        <a:defRPr sz="1400" kern="120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Clr>
          <a:schemeClr val="accent3"/>
        </a:buClr>
        <a:buFont typeface="Arial" panose="020B0604020202020204" pitchFamily="34" charset="0"/>
        <a:buChar char="•"/>
        <a:defRPr sz="1400" kern="120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828B4-53D0-304F-8F0C-F2A28EF865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37E0F9F-7810-EC44-8A01-A27E40359A47}"/>
              </a:ext>
            </a:extLst>
          </p:cNvPr>
          <p:cNvSpPr>
            <a:spLocks noGrp="1"/>
          </p:cNvSpPr>
          <p:nvPr>
            <p:ph type="body" idx="1"/>
          </p:nvPr>
        </p:nvSpPr>
        <p:spPr>
          <a:xfrm>
            <a:off x="838200" y="1825625"/>
            <a:ext cx="10515600" cy="391725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7" name="Picture 6">
            <a:extLst>
              <a:ext uri="{FF2B5EF4-FFF2-40B4-BE49-F238E27FC236}">
                <a16:creationId xmlns:a16="http://schemas.microsoft.com/office/drawing/2014/main" id="{818F4DEE-842A-B74F-9704-22BC5F7CECAC}"/>
              </a:ext>
            </a:extLst>
          </p:cNvPr>
          <p:cNvPicPr>
            <a:picLocks noChangeAspect="1"/>
          </p:cNvPicPr>
          <p:nvPr userDrawn="1"/>
        </p:nvPicPr>
        <p:blipFill>
          <a:blip r:embed="rId7"/>
          <a:srcRect/>
          <a:stretch/>
        </p:blipFill>
        <p:spPr>
          <a:xfrm>
            <a:off x="10188497" y="6142928"/>
            <a:ext cx="1541869" cy="337943"/>
          </a:xfrm>
          <a:prstGeom prst="rect">
            <a:avLst/>
          </a:prstGeom>
        </p:spPr>
      </p:pic>
    </p:spTree>
    <p:extLst>
      <p:ext uri="{BB962C8B-B14F-4D97-AF65-F5344CB8AC3E}">
        <p14:creationId xmlns:p14="http://schemas.microsoft.com/office/powerpoint/2010/main" val="146875196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000" kern="1200">
          <a:solidFill>
            <a:schemeClr val="tx2"/>
          </a:solidFill>
          <a:latin typeface="Korolev Rounded Medium" pitchFamily="2" charset="77"/>
          <a:ea typeface="+mj-ea"/>
          <a:cs typeface="+mj-cs"/>
        </a:defRPr>
      </a:lvl1pPr>
    </p:titleStyle>
    <p:bodyStyle>
      <a:lvl1pPr marL="228600" indent="-228600" algn="l" defTabSz="914400" rtl="0" eaLnBrk="1" latinLnBrk="0" hangingPunct="1">
        <a:lnSpc>
          <a:spcPct val="90000"/>
        </a:lnSpc>
        <a:spcBef>
          <a:spcPts val="1000"/>
        </a:spcBef>
        <a:buClr>
          <a:schemeClr val="accent3"/>
        </a:buClr>
        <a:buFont typeface="Arial" panose="020B0604020202020204" pitchFamily="34" charset="0"/>
        <a:buChar char="•"/>
        <a:defRPr sz="2000" kern="1200">
          <a:solidFill>
            <a:schemeClr val="tx2"/>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Clr>
          <a:schemeClr val="accent3"/>
        </a:buClr>
        <a:buFont typeface="Arial" panose="020B0604020202020204" pitchFamily="34" charset="0"/>
        <a:buChar char="•"/>
        <a:defRPr sz="1800" kern="1200">
          <a:solidFill>
            <a:schemeClr val="tx2"/>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Clr>
          <a:schemeClr val="accent3"/>
        </a:buClr>
        <a:buFont typeface="Arial" panose="020B0604020202020204" pitchFamily="34" charset="0"/>
        <a:buChar char="•"/>
        <a:defRPr sz="1600" kern="1200">
          <a:solidFill>
            <a:schemeClr val="tx2"/>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Clr>
          <a:schemeClr val="accent3"/>
        </a:buClr>
        <a:buFont typeface="Arial" panose="020B0604020202020204" pitchFamily="34" charset="0"/>
        <a:buChar char="•"/>
        <a:defRPr sz="1400" kern="1200">
          <a:solidFill>
            <a:schemeClr val="tx2"/>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Clr>
          <a:schemeClr val="accent3"/>
        </a:buClr>
        <a:buFont typeface="Arial" panose="020B0604020202020204" pitchFamily="34" charset="0"/>
        <a:buChar char="•"/>
        <a:defRPr sz="1400" kern="1200">
          <a:solidFill>
            <a:schemeClr val="tx2"/>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pic>
        <p:nvPicPr>
          <p:cNvPr id="8" name="Picture 7" descr="A picture containing drawing&#10;&#10;Description automatically generated">
            <a:extLst>
              <a:ext uri="{FF2B5EF4-FFF2-40B4-BE49-F238E27FC236}">
                <a16:creationId xmlns:a16="http://schemas.microsoft.com/office/drawing/2014/main" id="{857EF7F7-9606-CB43-BD6B-56783AE54971}"/>
              </a:ext>
            </a:extLst>
          </p:cNvPr>
          <p:cNvPicPr>
            <a:picLocks noChangeAspect="1"/>
          </p:cNvPicPr>
          <p:nvPr userDrawn="1"/>
        </p:nvPicPr>
        <p:blipFill>
          <a:blip r:embed="rId3"/>
          <a:stretch>
            <a:fillRect/>
          </a:stretch>
        </p:blipFill>
        <p:spPr>
          <a:xfrm>
            <a:off x="4019919" y="2973969"/>
            <a:ext cx="4152162" cy="910063"/>
          </a:xfrm>
          <a:prstGeom prst="rect">
            <a:avLst/>
          </a:prstGeom>
        </p:spPr>
      </p:pic>
      <p:sp>
        <p:nvSpPr>
          <p:cNvPr id="9" name="Oval 8">
            <a:extLst>
              <a:ext uri="{FF2B5EF4-FFF2-40B4-BE49-F238E27FC236}">
                <a16:creationId xmlns:a16="http://schemas.microsoft.com/office/drawing/2014/main" id="{E7F513E1-F613-3940-BF5F-666577AEAFE8}"/>
              </a:ext>
            </a:extLst>
          </p:cNvPr>
          <p:cNvSpPr/>
          <p:nvPr userDrawn="1"/>
        </p:nvSpPr>
        <p:spPr>
          <a:xfrm>
            <a:off x="6680698" y="-4262767"/>
            <a:ext cx="5042860" cy="50428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0" name="Picture 9" descr="A picture containing strainer&#10;&#10;Description automatically generated">
            <a:extLst>
              <a:ext uri="{FF2B5EF4-FFF2-40B4-BE49-F238E27FC236}">
                <a16:creationId xmlns:a16="http://schemas.microsoft.com/office/drawing/2014/main" id="{F1BA4D87-0D1D-6045-8C24-4A865E1B3ABC}"/>
              </a:ext>
            </a:extLst>
          </p:cNvPr>
          <p:cNvPicPr>
            <a:picLocks noChangeAspect="1"/>
          </p:cNvPicPr>
          <p:nvPr userDrawn="1"/>
        </p:nvPicPr>
        <p:blipFill rotWithShape="1">
          <a:blip r:embed="rId4"/>
          <a:srcRect l="10108" t="13333" r="14336" b="14797"/>
          <a:stretch/>
        </p:blipFill>
        <p:spPr>
          <a:xfrm>
            <a:off x="8834461" y="-1248937"/>
            <a:ext cx="2984045" cy="2838480"/>
          </a:xfrm>
          <a:prstGeom prst="rect">
            <a:avLst/>
          </a:prstGeom>
        </p:spPr>
      </p:pic>
      <p:sp>
        <p:nvSpPr>
          <p:cNvPr id="11" name="Oval 10">
            <a:extLst>
              <a:ext uri="{FF2B5EF4-FFF2-40B4-BE49-F238E27FC236}">
                <a16:creationId xmlns:a16="http://schemas.microsoft.com/office/drawing/2014/main" id="{8082F23C-D84C-554B-868B-F99BA0EF4260}"/>
              </a:ext>
            </a:extLst>
          </p:cNvPr>
          <p:cNvSpPr/>
          <p:nvPr userDrawn="1"/>
        </p:nvSpPr>
        <p:spPr>
          <a:xfrm>
            <a:off x="-1584238" y="4789448"/>
            <a:ext cx="3565439" cy="356543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2" name="Picture 11" descr="A picture containing strainer, drawing&#10;&#10;Description automatically generated">
            <a:extLst>
              <a:ext uri="{FF2B5EF4-FFF2-40B4-BE49-F238E27FC236}">
                <a16:creationId xmlns:a16="http://schemas.microsoft.com/office/drawing/2014/main" id="{E59B3DB1-E13E-334C-BADF-0FA1919E2BDE}"/>
              </a:ext>
            </a:extLst>
          </p:cNvPr>
          <p:cNvPicPr>
            <a:picLocks noChangeAspect="1"/>
          </p:cNvPicPr>
          <p:nvPr userDrawn="1"/>
        </p:nvPicPr>
        <p:blipFill rotWithShape="1">
          <a:blip r:embed="rId5"/>
          <a:srcRect l="14607" t="14796" r="14986" b="14629"/>
          <a:stretch/>
        </p:blipFill>
        <p:spPr>
          <a:xfrm>
            <a:off x="-1662297" y="3780711"/>
            <a:ext cx="2784846" cy="2791456"/>
          </a:xfrm>
          <a:prstGeom prst="rect">
            <a:avLst/>
          </a:prstGeom>
        </p:spPr>
      </p:pic>
    </p:spTree>
    <p:extLst>
      <p:ext uri="{BB962C8B-B14F-4D97-AF65-F5344CB8AC3E}">
        <p14:creationId xmlns:p14="http://schemas.microsoft.com/office/powerpoint/2010/main" val="1691277172"/>
      </p:ext>
    </p:extLst>
  </p:cSld>
  <p:clrMap bg1="dk1" tx1="lt1" bg2="dk2" tx2="lt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hyperlink" Target="https://healthyworking.wales/newsletter/" TargetMode="External"/><Relationship Id="rId3" Type="http://schemas.openxmlformats.org/officeDocument/2006/relationships/image" Target="../media/image13.png"/><Relationship Id="rId7" Type="http://schemas.openxmlformats.org/officeDocument/2006/relationships/hyperlink" Target="https://healthyworking.wales/"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hyperlink" Target="mailto:workplacehealth@wales.nhs.uk" TargetMode="External"/><Relationship Id="rId4" Type="http://schemas.openxmlformats.org/officeDocument/2006/relationships/image" Target="../media/image14.png"/><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A0A3D-03B2-3044-85BB-9C42EBFAC9D1}"/>
              </a:ext>
            </a:extLst>
          </p:cNvPr>
          <p:cNvSpPr>
            <a:spLocks noGrp="1"/>
          </p:cNvSpPr>
          <p:nvPr>
            <p:ph type="ctrTitle"/>
          </p:nvPr>
        </p:nvSpPr>
        <p:spPr>
          <a:xfrm>
            <a:off x="605627" y="2559648"/>
            <a:ext cx="9588239" cy="2387600"/>
          </a:xfrm>
        </p:spPr>
        <p:txBody>
          <a:bodyPr>
            <a:normAutofit fontScale="90000"/>
          </a:bodyPr>
          <a:lstStyle/>
          <a:p>
            <a:pPr>
              <a:lnSpc>
                <a:spcPct val="150000"/>
              </a:lnSpc>
            </a:pPr>
            <a:r>
              <a:rPr lang="en-GB" sz="4400" cap="all" dirty="0">
                <a:latin typeface="Korolev Rounded Medium" panose="00000600000000000000" pitchFamily="50" charset="0"/>
              </a:rPr>
              <a:t>Breastfeeding in the workplace</a:t>
            </a:r>
            <a:br>
              <a:rPr lang="en-GB" sz="3100" cap="all" dirty="0">
                <a:latin typeface="Korolev Rounded Medium" panose="00000600000000000000" pitchFamily="50" charset="0"/>
              </a:rPr>
            </a:br>
            <a:r>
              <a:rPr lang="en-GB" sz="2700" cap="all" dirty="0">
                <a:latin typeface="Korolev Rounded Medium" panose="00000600000000000000" pitchFamily="50" charset="0"/>
              </a:rPr>
              <a:t>Empowering managers to foster inclusive workplace support</a:t>
            </a:r>
            <a:br>
              <a:rPr lang="en-GB" dirty="0">
                <a:latin typeface="Korolev Rounded Medium"/>
              </a:rPr>
            </a:br>
            <a:r>
              <a:rPr lang="en-GB" sz="2700" dirty="0">
                <a:latin typeface="Korolev Rounded Medium"/>
              </a:rPr>
              <a:t>August 2026</a:t>
            </a:r>
          </a:p>
        </p:txBody>
      </p:sp>
      <p:pic>
        <p:nvPicPr>
          <p:cNvPr id="4" name="Picture 3">
            <a:extLst>
              <a:ext uri="{FF2B5EF4-FFF2-40B4-BE49-F238E27FC236}">
                <a16:creationId xmlns:a16="http://schemas.microsoft.com/office/drawing/2014/main" id="{55C1CDDA-C8F7-C891-AA63-0339F611C5F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108719" y="6066926"/>
            <a:ext cx="2212728" cy="518148"/>
          </a:xfrm>
          <a:prstGeom prst="rect">
            <a:avLst/>
          </a:prstGeom>
        </p:spPr>
      </p:pic>
    </p:spTree>
    <p:extLst>
      <p:ext uri="{BB962C8B-B14F-4D97-AF65-F5344CB8AC3E}">
        <p14:creationId xmlns:p14="http://schemas.microsoft.com/office/powerpoint/2010/main" val="1692596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98618-FEB2-B170-D803-93479771594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79319FC-179E-41F3-E07D-0431253AA01F}"/>
              </a:ext>
            </a:extLst>
          </p:cNvPr>
          <p:cNvSpPr>
            <a:spLocks noGrp="1"/>
          </p:cNvSpPr>
          <p:nvPr>
            <p:ph type="title"/>
          </p:nvPr>
        </p:nvSpPr>
        <p:spPr>
          <a:xfrm>
            <a:off x="838200" y="379502"/>
            <a:ext cx="10515600" cy="1325563"/>
          </a:xfrm>
        </p:spPr>
        <p:txBody>
          <a:bodyPr>
            <a:normAutofit/>
          </a:bodyPr>
          <a:lstStyle/>
          <a:p>
            <a:pPr algn="ctr"/>
            <a:r>
              <a:rPr lang="en-GB" sz="3600" cap="all">
                <a:latin typeface="Korolev Rounded Medium" panose="00000600000000000000" pitchFamily="50" charset="0"/>
              </a:rPr>
              <a:t>Training overview</a:t>
            </a:r>
          </a:p>
        </p:txBody>
      </p:sp>
      <p:sp>
        <p:nvSpPr>
          <p:cNvPr id="2" name="TextBox 1">
            <a:extLst>
              <a:ext uri="{FF2B5EF4-FFF2-40B4-BE49-F238E27FC236}">
                <a16:creationId xmlns:a16="http://schemas.microsoft.com/office/drawing/2014/main" id="{F424DA0E-B94D-AE38-475E-EFC81C482359}"/>
              </a:ext>
            </a:extLst>
          </p:cNvPr>
          <p:cNvSpPr txBox="1"/>
          <p:nvPr/>
        </p:nvSpPr>
        <p:spPr>
          <a:xfrm>
            <a:off x="638947" y="1718940"/>
            <a:ext cx="9644332"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latin typeface="Roboto" panose="02000000000000000000" pitchFamily="2" charset="0"/>
                <a:ea typeface="Roboto" panose="02000000000000000000" pitchFamily="2" charset="0"/>
                <a:cs typeface="Roboto" panose="02000000000000000000" pitchFamily="2" charset="0"/>
              </a:rPr>
              <a:t>Understanding  Policy</a:t>
            </a:r>
            <a:endParaRPr lang="en-US" sz="2000" dirty="0">
              <a:latin typeface="Roboto" panose="02000000000000000000" pitchFamily="2" charset="0"/>
              <a:ea typeface="Roboto" panose="02000000000000000000" pitchFamily="2" charset="0"/>
              <a:cs typeface="Roboto" panose="02000000000000000000" pitchFamily="2" charset="0"/>
            </a:endParaRPr>
          </a:p>
          <a:p>
            <a:r>
              <a:rPr lang="en-GB" sz="2000" dirty="0">
                <a:latin typeface="Roboto" panose="02000000000000000000" pitchFamily="2" charset="0"/>
                <a:ea typeface="Roboto" panose="02000000000000000000" pitchFamily="2" charset="0"/>
                <a:cs typeface="Roboto" panose="02000000000000000000" pitchFamily="2" charset="0"/>
              </a:rPr>
              <a:t>Policy outlines legal obligations under Equality Act 2010 and Health &amp; Safety laws to support breastfeeding employees.</a:t>
            </a:r>
          </a:p>
          <a:p>
            <a:r>
              <a:rPr lang="en-GB" sz="2000" b="1" dirty="0">
                <a:latin typeface="Roboto" panose="02000000000000000000" pitchFamily="2" charset="0"/>
                <a:ea typeface="Roboto" panose="02000000000000000000" pitchFamily="2" charset="0"/>
                <a:cs typeface="Roboto" panose="02000000000000000000" pitchFamily="2" charset="0"/>
              </a:rPr>
              <a:t>Consistent Managerial Support</a:t>
            </a:r>
            <a:endParaRPr lang="en-GB" sz="2000" dirty="0">
              <a:latin typeface="Roboto" panose="02000000000000000000" pitchFamily="2" charset="0"/>
              <a:ea typeface="Roboto" panose="02000000000000000000" pitchFamily="2" charset="0"/>
              <a:cs typeface="Roboto" panose="02000000000000000000" pitchFamily="2" charset="0"/>
            </a:endParaRPr>
          </a:p>
          <a:p>
            <a:r>
              <a:rPr lang="en-GB" sz="2000" dirty="0">
                <a:latin typeface="Roboto" panose="02000000000000000000" pitchFamily="2" charset="0"/>
                <a:ea typeface="Roboto" panose="02000000000000000000" pitchFamily="2" charset="0"/>
                <a:cs typeface="Roboto" panose="02000000000000000000" pitchFamily="2" charset="0"/>
              </a:rPr>
              <a:t>Predictable and empathetic manager behaviours create safe environments for employees to discuss breastfeeding needs.</a:t>
            </a:r>
          </a:p>
          <a:p>
            <a:r>
              <a:rPr lang="en-GB" sz="2000" b="1" dirty="0">
                <a:latin typeface="Roboto" panose="02000000000000000000" pitchFamily="2" charset="0"/>
                <a:ea typeface="Roboto" panose="02000000000000000000" pitchFamily="2" charset="0"/>
                <a:cs typeface="Roboto" panose="02000000000000000000" pitchFamily="2" charset="0"/>
              </a:rPr>
              <a:t>Fostering Supportive Culture</a:t>
            </a:r>
            <a:endParaRPr lang="en-GB" sz="2000" dirty="0">
              <a:latin typeface="Roboto" panose="02000000000000000000" pitchFamily="2" charset="0"/>
              <a:ea typeface="Roboto" panose="02000000000000000000" pitchFamily="2" charset="0"/>
              <a:cs typeface="Roboto" panose="02000000000000000000" pitchFamily="2" charset="0"/>
            </a:endParaRPr>
          </a:p>
          <a:p>
            <a:r>
              <a:rPr lang="en-GB" sz="2000" dirty="0">
                <a:latin typeface="Roboto" panose="02000000000000000000" pitchFamily="2" charset="0"/>
                <a:ea typeface="Roboto" panose="02000000000000000000" pitchFamily="2" charset="0"/>
                <a:cs typeface="Roboto" panose="02000000000000000000" pitchFamily="2" charset="0"/>
              </a:rPr>
              <a:t>A workplace culture that respects breastfeeding reduces stigma and encourages open dialogue among employees.</a:t>
            </a:r>
          </a:p>
          <a:p>
            <a:r>
              <a:rPr lang="en-GB" sz="2000" b="1" dirty="0">
                <a:latin typeface="Roboto" panose="02000000000000000000" pitchFamily="2" charset="0"/>
                <a:ea typeface="Roboto" panose="02000000000000000000" pitchFamily="2" charset="0"/>
                <a:cs typeface="Roboto" panose="02000000000000000000" pitchFamily="2" charset="0"/>
              </a:rPr>
              <a:t>Breastfeeding as Compassionate Leadership</a:t>
            </a:r>
            <a:endParaRPr lang="en-GB" sz="2000" dirty="0">
              <a:latin typeface="Roboto" panose="02000000000000000000" pitchFamily="2" charset="0"/>
              <a:ea typeface="Roboto" panose="02000000000000000000" pitchFamily="2" charset="0"/>
              <a:cs typeface="Roboto" panose="02000000000000000000" pitchFamily="2" charset="0"/>
            </a:endParaRPr>
          </a:p>
          <a:p>
            <a:r>
              <a:rPr lang="en-GB" sz="2000" dirty="0">
                <a:latin typeface="Roboto" panose="02000000000000000000" pitchFamily="2" charset="0"/>
                <a:ea typeface="Roboto" panose="02000000000000000000" pitchFamily="2" charset="0"/>
                <a:cs typeface="Roboto" panose="02000000000000000000" pitchFamily="2" charset="0"/>
              </a:rPr>
              <a:t>Supporting breastfeeding reflects compassionate leadership and aligns with NHS values, improving morale and retention.</a:t>
            </a:r>
          </a:p>
          <a:p>
            <a:pPr algn="l"/>
            <a:endParaRPr lang="en-GB" dirty="0">
              <a:ea typeface="Calibri"/>
              <a:cs typeface="Calibri"/>
            </a:endParaRPr>
          </a:p>
        </p:txBody>
      </p:sp>
    </p:spTree>
    <p:extLst>
      <p:ext uri="{BB962C8B-B14F-4D97-AF65-F5344CB8AC3E}">
        <p14:creationId xmlns:p14="http://schemas.microsoft.com/office/powerpoint/2010/main" val="333664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ED135-51A7-3FB9-2B48-4DF80532F610}"/>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CEB56B3F-42FA-1C5E-1A28-4C72A8C40276}"/>
              </a:ext>
            </a:extLst>
          </p:cNvPr>
          <p:cNvSpPr>
            <a:spLocks noGrp="1"/>
          </p:cNvSpPr>
          <p:nvPr>
            <p:ph type="title"/>
          </p:nvPr>
        </p:nvSpPr>
        <p:spPr>
          <a:xfrm>
            <a:off x="491066" y="135468"/>
            <a:ext cx="11700933" cy="1065166"/>
          </a:xfrm>
        </p:spPr>
        <p:txBody>
          <a:bodyPr>
            <a:normAutofit/>
          </a:bodyPr>
          <a:lstStyle/>
          <a:p>
            <a:r>
              <a:rPr lang="en-GB" sz="3600" cap="all">
                <a:solidFill>
                  <a:srgbClr val="002060"/>
                </a:solidFill>
                <a:latin typeface="Korolev Rounded Medium" panose="00000600000000000000" pitchFamily="50" charset="0"/>
                <a:ea typeface="Roboto"/>
                <a:cs typeface="Roboto"/>
              </a:rPr>
              <a:t>Legal and Policy Framework</a:t>
            </a:r>
            <a:endParaRPr lang="en-US" sz="3600">
              <a:solidFill>
                <a:srgbClr val="002060"/>
              </a:solidFill>
              <a:latin typeface="Korolev Rounded Medium" panose="00000600000000000000" pitchFamily="50" charset="0"/>
            </a:endParaRPr>
          </a:p>
        </p:txBody>
      </p:sp>
      <p:pic>
        <p:nvPicPr>
          <p:cNvPr id="2" name="Picture 1">
            <a:extLst>
              <a:ext uri="{FF2B5EF4-FFF2-40B4-BE49-F238E27FC236}">
                <a16:creationId xmlns:a16="http://schemas.microsoft.com/office/drawing/2014/main" id="{13D25FF7-E7FF-23D1-BF2F-A6B4389E544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99234" y="1871229"/>
            <a:ext cx="3763241" cy="3489614"/>
          </a:xfrm>
          <a:prstGeom prst="rect">
            <a:avLst/>
          </a:prstGeom>
        </p:spPr>
      </p:pic>
      <p:sp>
        <p:nvSpPr>
          <p:cNvPr id="5" name="TextBox 4">
            <a:extLst>
              <a:ext uri="{FF2B5EF4-FFF2-40B4-BE49-F238E27FC236}">
                <a16:creationId xmlns:a16="http://schemas.microsoft.com/office/drawing/2014/main" id="{38AA06E0-E1D5-A0F7-4317-2310D0BEBABF}"/>
              </a:ext>
            </a:extLst>
          </p:cNvPr>
          <p:cNvSpPr txBox="1"/>
          <p:nvPr/>
        </p:nvSpPr>
        <p:spPr>
          <a:xfrm>
            <a:off x="5282339" y="1207577"/>
            <a:ext cx="60960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2000" b="1" kern="1200" dirty="0">
                <a:solidFill>
                  <a:srgbClr val="002060"/>
                </a:solidFill>
                <a:latin typeface="Roboto" panose="02000000000000000000" pitchFamily="2" charset="0"/>
                <a:ea typeface="Roboto" panose="02000000000000000000" pitchFamily="2" charset="0"/>
                <a:cs typeface="Roboto" panose="02000000000000000000" pitchFamily="2" charset="0"/>
              </a:rPr>
              <a:t>Equality Act 2010 Protections</a:t>
            </a:r>
          </a:p>
          <a:p>
            <a:pPr marL="0" indent="0" algn="l" rtl="0"/>
            <a:r>
              <a:rPr lang="en-GB" sz="2000" kern="1200" dirty="0">
                <a:solidFill>
                  <a:srgbClr val="002060"/>
                </a:solidFill>
                <a:latin typeface="Roboto" panose="02000000000000000000" pitchFamily="2" charset="0"/>
                <a:ea typeface="Roboto" panose="02000000000000000000" pitchFamily="2" charset="0"/>
                <a:cs typeface="Roboto" panose="02000000000000000000" pitchFamily="2" charset="0"/>
              </a:rPr>
              <a:t>Protects women from discrimination related to pregnancy and breastfeeding, requiring fair workplace adjustments.</a:t>
            </a:r>
          </a:p>
          <a:p>
            <a:pPr marL="0" indent="0" algn="l" rtl="0"/>
            <a:r>
              <a:rPr lang="en-US" sz="2000" b="1" kern="1200" dirty="0">
                <a:solidFill>
                  <a:srgbClr val="002060"/>
                </a:solidFill>
                <a:latin typeface="Roboto" panose="02000000000000000000" pitchFamily="2" charset="0"/>
                <a:ea typeface="Roboto" panose="02000000000000000000" pitchFamily="2" charset="0"/>
                <a:cs typeface="Roboto" panose="02000000000000000000" pitchFamily="2" charset="0"/>
              </a:rPr>
              <a:t>Health &amp; Safety Responsibilities</a:t>
            </a:r>
          </a:p>
          <a:p>
            <a:pPr marL="0" indent="0" algn="l" rtl="0"/>
            <a:r>
              <a:rPr lang="en-GB" sz="2000" kern="1200" dirty="0">
                <a:solidFill>
                  <a:srgbClr val="002060"/>
                </a:solidFill>
                <a:latin typeface="Roboto" panose="02000000000000000000" pitchFamily="2" charset="0"/>
                <a:ea typeface="Roboto" panose="02000000000000000000" pitchFamily="2" charset="0"/>
                <a:cs typeface="Roboto" panose="02000000000000000000" pitchFamily="2" charset="0"/>
              </a:rPr>
              <a:t>Employers must assess and mitigate workplace risks affecting breastfeeding staff, including exposure to hazards.</a:t>
            </a:r>
          </a:p>
          <a:p>
            <a:pPr marL="0" indent="0" algn="l" rtl="0"/>
            <a:r>
              <a:rPr lang="en-US" sz="2000" b="1" kern="1200" dirty="0">
                <a:solidFill>
                  <a:srgbClr val="002060"/>
                </a:solidFill>
                <a:latin typeface="Roboto" panose="02000000000000000000" pitchFamily="2" charset="0"/>
                <a:ea typeface="Roboto" panose="02000000000000000000" pitchFamily="2" charset="0"/>
                <a:cs typeface="Roboto" panose="02000000000000000000" pitchFamily="2" charset="0"/>
              </a:rPr>
              <a:t>Policy Implementation in NHS</a:t>
            </a:r>
          </a:p>
          <a:p>
            <a:pPr marL="0" indent="0" algn="l" rtl="0"/>
            <a:r>
              <a:rPr lang="en-GB" sz="2000" dirty="0">
                <a:solidFill>
                  <a:srgbClr val="002060"/>
                </a:solidFill>
                <a:latin typeface="Roboto" panose="02000000000000000000" pitchFamily="2" charset="0"/>
                <a:ea typeface="Roboto" panose="02000000000000000000" pitchFamily="2" charset="0"/>
                <a:cs typeface="Roboto" panose="02000000000000000000" pitchFamily="2" charset="0"/>
              </a:rPr>
              <a:t>Policies</a:t>
            </a:r>
            <a:r>
              <a:rPr lang="en-GB" sz="2000" kern="1200" dirty="0">
                <a:solidFill>
                  <a:srgbClr val="002060"/>
                </a:solidFill>
                <a:latin typeface="Roboto" panose="02000000000000000000" pitchFamily="2" charset="0"/>
                <a:ea typeface="Roboto" panose="02000000000000000000" pitchFamily="2" charset="0"/>
                <a:cs typeface="Roboto" panose="02000000000000000000" pitchFamily="2" charset="0"/>
              </a:rPr>
              <a:t> guide facilities, break planning, and risk assessments to support breastfeeding employees.</a:t>
            </a:r>
          </a:p>
          <a:p>
            <a:pPr marL="0" indent="0" algn="l" rtl="0"/>
            <a:r>
              <a:rPr lang="en-US" sz="2000" b="1" kern="1200" dirty="0">
                <a:solidFill>
                  <a:srgbClr val="002060"/>
                </a:solidFill>
                <a:latin typeface="Roboto" panose="02000000000000000000" pitchFamily="2" charset="0"/>
                <a:ea typeface="Roboto" panose="02000000000000000000" pitchFamily="2" charset="0"/>
                <a:cs typeface="Roboto" panose="02000000000000000000" pitchFamily="2" charset="0"/>
              </a:rPr>
              <a:t>Manager’s Role and Benefits</a:t>
            </a:r>
          </a:p>
          <a:p>
            <a:pPr marL="0" indent="0" algn="l" rtl="0"/>
            <a:r>
              <a:rPr lang="en-GB" sz="2000" kern="1200" dirty="0">
                <a:solidFill>
                  <a:srgbClr val="002060"/>
                </a:solidFill>
                <a:latin typeface="Roboto" panose="02000000000000000000" pitchFamily="2" charset="0"/>
                <a:ea typeface="Roboto" panose="02000000000000000000" pitchFamily="2" charset="0"/>
                <a:cs typeface="Roboto" panose="02000000000000000000" pitchFamily="2" charset="0"/>
              </a:rPr>
              <a:t>Managers ensure lawful, compassionate policy adherence, improving staff satisfaction and organisational loyalty.</a:t>
            </a:r>
          </a:p>
          <a:p>
            <a:pPr algn="ctr"/>
            <a:endParaRPr lang="en-GB" sz="2000" dirty="0"/>
          </a:p>
        </p:txBody>
      </p:sp>
    </p:spTree>
    <p:extLst>
      <p:ext uri="{BB962C8B-B14F-4D97-AF65-F5344CB8AC3E}">
        <p14:creationId xmlns:p14="http://schemas.microsoft.com/office/powerpoint/2010/main" val="1740938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5654A-C191-3C41-8D34-9E765BA0565E}"/>
              </a:ext>
            </a:extLst>
          </p:cNvPr>
          <p:cNvSpPr>
            <a:spLocks noGrp="1"/>
          </p:cNvSpPr>
          <p:nvPr>
            <p:ph type="title"/>
          </p:nvPr>
        </p:nvSpPr>
        <p:spPr>
          <a:xfrm>
            <a:off x="524932" y="3498"/>
            <a:ext cx="11667067" cy="1325563"/>
          </a:xfrm>
        </p:spPr>
        <p:txBody>
          <a:bodyPr>
            <a:normAutofit/>
          </a:bodyPr>
          <a:lstStyle/>
          <a:p>
            <a:r>
              <a:rPr lang="en-GB" sz="3600" cap="all">
                <a:solidFill>
                  <a:srgbClr val="002060"/>
                </a:solidFill>
                <a:latin typeface="Korolev Rounded Medium" panose="00000600000000000000" pitchFamily="50" charset="0"/>
              </a:rPr>
              <a:t>Manager Responsibilities</a:t>
            </a:r>
            <a:endParaRPr lang="en-US" sz="3600">
              <a:solidFill>
                <a:srgbClr val="002060"/>
              </a:solidFill>
              <a:latin typeface="Korolev Rounded Medium" panose="00000600000000000000" pitchFamily="50" charset="0"/>
            </a:endParaRPr>
          </a:p>
        </p:txBody>
      </p:sp>
      <p:sp>
        <p:nvSpPr>
          <p:cNvPr id="3" name="Content Placeholder 2">
            <a:extLst>
              <a:ext uri="{FF2B5EF4-FFF2-40B4-BE49-F238E27FC236}">
                <a16:creationId xmlns:a16="http://schemas.microsoft.com/office/drawing/2014/main" id="{2967D758-FCD3-D748-8DD3-B4B782757EC5}"/>
              </a:ext>
              <a:ext uri="{C183D7F6-B498-43B3-948B-1728B52AA6E4}">
                <adec:decorative xmlns:adec="http://schemas.microsoft.com/office/drawing/2017/decorative" val="1"/>
              </a:ext>
            </a:extLst>
          </p:cNvPr>
          <p:cNvSpPr>
            <a:spLocks noGrp="1"/>
          </p:cNvSpPr>
          <p:nvPr>
            <p:ph sz="half" idx="1"/>
          </p:nvPr>
        </p:nvSpPr>
        <p:spPr>
          <a:xfrm>
            <a:off x="360336" y="1471483"/>
            <a:ext cx="6346571" cy="3927685"/>
          </a:xfrm>
        </p:spPr>
        <p:txBody>
          <a:bodyPr vert="horz" lIns="91440" tIns="45720" rIns="91440" bIns="45720" rtlCol="0" anchor="t">
            <a:noAutofit/>
          </a:bodyPr>
          <a:lstStyle/>
          <a:p>
            <a:pPr marL="0" indent="0">
              <a:buNone/>
            </a:pPr>
            <a:r>
              <a:rPr lang="en-GB" b="1">
                <a:solidFill>
                  <a:srgbClr val="002060"/>
                </a:solidFill>
              </a:rPr>
              <a:t>Initiate Early Conversations</a:t>
            </a:r>
          </a:p>
          <a:p>
            <a:pPr marL="0" indent="0">
              <a:buNone/>
            </a:pPr>
            <a:r>
              <a:rPr lang="en-GB">
                <a:solidFill>
                  <a:srgbClr val="002060"/>
                </a:solidFill>
              </a:rPr>
              <a:t>Managers should start sensitive and confidential discussions when employees indicate breastfeeding intentions.</a:t>
            </a:r>
          </a:p>
          <a:p>
            <a:pPr marL="0" indent="0">
              <a:buNone/>
            </a:pPr>
            <a:r>
              <a:rPr lang="en-GB" b="1">
                <a:solidFill>
                  <a:srgbClr val="002060"/>
                </a:solidFill>
              </a:rPr>
              <a:t>Provide Suitable Facilities</a:t>
            </a:r>
            <a:endParaRPr lang="en-GB">
              <a:solidFill>
                <a:srgbClr val="002060"/>
              </a:solidFill>
            </a:endParaRPr>
          </a:p>
          <a:p>
            <a:pPr marL="0" indent="0">
              <a:buNone/>
            </a:pPr>
            <a:r>
              <a:rPr lang="en-GB">
                <a:solidFill>
                  <a:srgbClr val="002060"/>
                </a:solidFill>
              </a:rPr>
              <a:t>Ensure availability of private rooms, hand-washing stations, and safe milk storage for breastfeeding staff.</a:t>
            </a:r>
          </a:p>
          <a:p>
            <a:pPr marL="0" indent="0">
              <a:buNone/>
            </a:pPr>
            <a:r>
              <a:rPr lang="en-GB" b="1">
                <a:solidFill>
                  <a:srgbClr val="002060"/>
                </a:solidFill>
              </a:rPr>
              <a:t>Plan Flexible Breaks</a:t>
            </a:r>
            <a:endParaRPr lang="en-GB">
              <a:solidFill>
                <a:srgbClr val="002060"/>
              </a:solidFill>
            </a:endParaRPr>
          </a:p>
          <a:p>
            <a:pPr marL="0" indent="0">
              <a:buNone/>
            </a:pPr>
            <a:r>
              <a:rPr lang="en-GB">
                <a:solidFill>
                  <a:srgbClr val="002060"/>
                </a:solidFill>
              </a:rPr>
              <a:t>Allow reasonable and flexible break times tailored to individual breastfeeding or expressing needs.</a:t>
            </a:r>
          </a:p>
          <a:p>
            <a:pPr marL="0" indent="0">
              <a:buNone/>
            </a:pPr>
            <a:r>
              <a:rPr lang="en-GB" b="1">
                <a:solidFill>
                  <a:srgbClr val="002060"/>
                </a:solidFill>
              </a:rPr>
              <a:t>Maintain Confidentiality and Documentation</a:t>
            </a:r>
            <a:endParaRPr lang="en-GB">
              <a:solidFill>
                <a:srgbClr val="002060"/>
              </a:solidFill>
            </a:endParaRPr>
          </a:p>
          <a:p>
            <a:pPr marL="0" indent="0">
              <a:buNone/>
            </a:pPr>
            <a:r>
              <a:rPr lang="en-GB">
                <a:solidFill>
                  <a:srgbClr val="002060"/>
                </a:solidFill>
              </a:rPr>
              <a:t>Protect staff privacy by sharing information on a need-to-know basis and keep agreements documented and reviewed.</a:t>
            </a:r>
          </a:p>
          <a:p>
            <a:endParaRPr lang="en-GB" sz="2400">
              <a:solidFill>
                <a:schemeClr val="tx1"/>
              </a:solidFill>
            </a:endParaRPr>
          </a:p>
        </p:txBody>
      </p:sp>
      <p:pic>
        <p:nvPicPr>
          <p:cNvPr id="6" name="Picture Placeholder 5">
            <a:extLst>
              <a:ext uri="{FF2B5EF4-FFF2-40B4-BE49-F238E27FC236}">
                <a16:creationId xmlns:a16="http://schemas.microsoft.com/office/drawing/2014/main" id="{DC3D3C5A-488A-B216-27FE-2D2AE71DFCF6}"/>
              </a:ext>
              <a:ext uri="{C183D7F6-B498-43B3-948B-1728B52AA6E4}">
                <adec:decorative xmlns:adec="http://schemas.microsoft.com/office/drawing/2017/decorative" val="1"/>
              </a:ext>
            </a:extLst>
          </p:cNvPr>
          <p:cNvPicPr>
            <a:picLocks noGrp="1" noChangeAspect="1"/>
          </p:cNvPicPr>
          <p:nvPr>
            <p:ph type="pic" sz="quarter" idx="10"/>
          </p:nvPr>
        </p:nvPicPr>
        <p:blipFill>
          <a:blip r:embed="rId3"/>
          <a:srcRect l="3704" r="3704"/>
          <a:stretch/>
        </p:blipFill>
        <p:spPr>
          <a:xfrm>
            <a:off x="7170738" y="1978691"/>
            <a:ext cx="4025086" cy="3726931"/>
          </a:xfrm>
          <a:prstGeom prst="ellipse">
            <a:avLst/>
          </a:prstGeom>
        </p:spPr>
      </p:pic>
    </p:spTree>
    <p:extLst>
      <p:ext uri="{BB962C8B-B14F-4D97-AF65-F5344CB8AC3E}">
        <p14:creationId xmlns:p14="http://schemas.microsoft.com/office/powerpoint/2010/main" val="634103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EDB6C-B7B5-237D-5305-2C2954B9DDD3}"/>
            </a:ext>
          </a:extLst>
        </p:cNvPr>
        <p:cNvGrpSpPr/>
        <p:nvPr/>
      </p:nvGrpSpPr>
      <p:grpSpPr>
        <a:xfrm>
          <a:off x="0" y="0"/>
          <a:ext cx="0" cy="0"/>
          <a:chOff x="0" y="0"/>
          <a:chExt cx="0" cy="0"/>
        </a:xfrm>
      </p:grpSpPr>
      <p:sp>
        <p:nvSpPr>
          <p:cNvPr id="19" name="Title 1">
            <a:extLst>
              <a:ext uri="{FF2B5EF4-FFF2-40B4-BE49-F238E27FC236}">
                <a16:creationId xmlns:a16="http://schemas.microsoft.com/office/drawing/2014/main" id="{67EA9EBA-428D-877F-24FB-F9976D7FF09A}"/>
              </a:ext>
            </a:extLst>
          </p:cNvPr>
          <p:cNvSpPr txBox="1">
            <a:spLocks noGrp="1"/>
          </p:cNvSpPr>
          <p:nvPr>
            <p:ph type="title" idx="4294967295"/>
          </p:nvPr>
        </p:nvSpPr>
        <p:spPr>
          <a:xfrm>
            <a:off x="524933" y="3498"/>
            <a:ext cx="10673884"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2"/>
                </a:solidFill>
                <a:latin typeface="Korolev Rounded Medium" pitchFamily="2" charset="77"/>
                <a:ea typeface="+mj-ea"/>
                <a:cs typeface="+mj-cs"/>
              </a:defRPr>
            </a:lvl1p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600" b="0" i="0" u="none" strike="noStrike" kern="1200" cap="all" spc="0" normalizeH="0" baseline="0" noProof="0">
                <a:ln>
                  <a:noFill/>
                </a:ln>
                <a:solidFill>
                  <a:srgbClr val="002060"/>
                </a:solidFill>
                <a:effectLst/>
                <a:uLnTx/>
                <a:uFillTx/>
                <a:latin typeface="Korolev Rounded Medium" panose="00000600000000000000" pitchFamily="50" charset="0"/>
                <a:ea typeface="+mj-ea"/>
                <a:cs typeface="+mj-cs"/>
              </a:rPr>
              <a:t>The Breastfeeding Conversation</a:t>
            </a:r>
            <a:endParaRPr kumimoji="0" lang="en-US" sz="3600" b="0" i="0" u="none" strike="noStrike" kern="1200" cap="none" spc="0" normalizeH="0" baseline="0" noProof="0">
              <a:ln>
                <a:noFill/>
              </a:ln>
              <a:solidFill>
                <a:srgbClr val="002060"/>
              </a:solidFill>
              <a:effectLst/>
              <a:uLnTx/>
              <a:uFillTx/>
              <a:latin typeface="Korolev Rounded Medium" panose="00000600000000000000" pitchFamily="50" charset="0"/>
              <a:ea typeface="+mj-ea"/>
              <a:cs typeface="+mj-cs"/>
            </a:endParaRPr>
          </a:p>
        </p:txBody>
      </p:sp>
      <p:sp>
        <p:nvSpPr>
          <p:cNvPr id="2" name="Content Placeholder 2">
            <a:extLst>
              <a:ext uri="{FF2B5EF4-FFF2-40B4-BE49-F238E27FC236}">
                <a16:creationId xmlns:a16="http://schemas.microsoft.com/office/drawing/2014/main" id="{050E1813-4578-06F1-0D04-18DD855C9D96}"/>
              </a:ext>
            </a:extLst>
          </p:cNvPr>
          <p:cNvSpPr txBox="1">
            <a:spLocks/>
          </p:cNvSpPr>
          <p:nvPr/>
        </p:nvSpPr>
        <p:spPr>
          <a:xfrm>
            <a:off x="308675" y="1282704"/>
            <a:ext cx="6343972" cy="4328059"/>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chemeClr val="accent3"/>
              </a:buClr>
              <a:buFont typeface="Arial" panose="020B0604020202020204" pitchFamily="34" charset="0"/>
              <a:buNone/>
              <a:defRPr sz="1800" kern="1200">
                <a:solidFill>
                  <a:schemeClr val="accent3"/>
                </a:solidFill>
                <a:latin typeface="Korolev Rounded Medium" pitchFamily="2" charset="77"/>
                <a:ea typeface="Roboto" panose="02000000000000000000" pitchFamily="2" charset="0"/>
                <a:cs typeface="Roboto" panose="02000000000000000000" pitchFamily="2" charset="0"/>
              </a:defRPr>
            </a:lvl1pPr>
            <a:lvl2pPr marL="457200" indent="0" algn="ctr" defTabSz="914400" rtl="0" eaLnBrk="1" latinLnBrk="0" hangingPunct="1">
              <a:lnSpc>
                <a:spcPct val="90000"/>
              </a:lnSpc>
              <a:spcBef>
                <a:spcPts val="500"/>
              </a:spcBef>
              <a:buClr>
                <a:schemeClr val="accent3"/>
              </a:buClr>
              <a:buFont typeface="Arial" panose="020B0604020202020204" pitchFamily="34" charset="0"/>
              <a:buNone/>
              <a:defRPr sz="2000" kern="1200">
                <a:solidFill>
                  <a:schemeClr val="tx2"/>
                </a:solidFill>
                <a:latin typeface="Roboto" panose="02000000000000000000" pitchFamily="2" charset="0"/>
                <a:ea typeface="Roboto" panose="02000000000000000000" pitchFamily="2" charset="0"/>
                <a:cs typeface="Roboto" panose="02000000000000000000" pitchFamily="2" charset="0"/>
              </a:defRPr>
            </a:lvl2pPr>
            <a:lvl3pPr marL="914400" indent="0" algn="ctr" defTabSz="914400" rtl="0" eaLnBrk="1" latinLnBrk="0" hangingPunct="1">
              <a:lnSpc>
                <a:spcPct val="90000"/>
              </a:lnSpc>
              <a:spcBef>
                <a:spcPts val="500"/>
              </a:spcBef>
              <a:buClr>
                <a:schemeClr val="accent3"/>
              </a:buClr>
              <a:buFont typeface="Arial" panose="020B0604020202020204" pitchFamily="34" charset="0"/>
              <a:buNone/>
              <a:defRPr sz="1800" kern="1200">
                <a:solidFill>
                  <a:schemeClr val="tx2"/>
                </a:solidFill>
                <a:latin typeface="Roboto" panose="02000000000000000000" pitchFamily="2" charset="0"/>
                <a:ea typeface="Roboto" panose="02000000000000000000" pitchFamily="2" charset="0"/>
                <a:cs typeface="Roboto" panose="02000000000000000000" pitchFamily="2" charset="0"/>
              </a:defRPr>
            </a:lvl3pPr>
            <a:lvl4pPr marL="1371600" indent="0" algn="ctr" defTabSz="914400" rtl="0" eaLnBrk="1" latinLnBrk="0" hangingPunct="1">
              <a:lnSpc>
                <a:spcPct val="90000"/>
              </a:lnSpc>
              <a:spcBef>
                <a:spcPts val="500"/>
              </a:spcBef>
              <a:buClr>
                <a:schemeClr val="accent3"/>
              </a:buClr>
              <a:buFont typeface="Arial" panose="020B0604020202020204" pitchFamily="34" charset="0"/>
              <a:buNone/>
              <a:defRPr sz="1600" kern="1200">
                <a:solidFill>
                  <a:schemeClr val="tx2"/>
                </a:solidFill>
                <a:latin typeface="Roboto" panose="02000000000000000000" pitchFamily="2" charset="0"/>
                <a:ea typeface="Roboto" panose="02000000000000000000" pitchFamily="2" charset="0"/>
                <a:cs typeface="Roboto" panose="02000000000000000000" pitchFamily="2" charset="0"/>
              </a:defRPr>
            </a:lvl4pPr>
            <a:lvl5pPr marL="1828800" indent="0" algn="ctr" defTabSz="914400" rtl="0" eaLnBrk="1" latinLnBrk="0" hangingPunct="1">
              <a:lnSpc>
                <a:spcPct val="90000"/>
              </a:lnSpc>
              <a:spcBef>
                <a:spcPts val="500"/>
              </a:spcBef>
              <a:buClr>
                <a:schemeClr val="accent3"/>
              </a:buClr>
              <a:buFont typeface="Arial" panose="020B0604020202020204" pitchFamily="34" charset="0"/>
              <a:buNone/>
              <a:defRPr sz="1600" kern="1200">
                <a:solidFill>
                  <a:schemeClr val="tx2"/>
                </a:solidFill>
                <a:latin typeface="Roboto" panose="02000000000000000000" pitchFamily="2" charset="0"/>
                <a:ea typeface="Roboto" panose="02000000000000000000" pitchFamily="2" charset="0"/>
                <a:cs typeface="Roboto" panose="02000000000000000000" pitchFamily="2"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US" sz="2000" b="1">
                <a:solidFill>
                  <a:srgbClr val="002060"/>
                </a:solidFill>
                <a:latin typeface="Roboto" panose="02000000000000000000" pitchFamily="2" charset="0"/>
              </a:rPr>
              <a:t>Timing of Conversation</a:t>
            </a:r>
            <a:endParaRPr lang="en-US" sz="2000">
              <a:solidFill>
                <a:srgbClr val="002060"/>
              </a:solidFill>
              <a:latin typeface="Roboto" panose="02000000000000000000" pitchFamily="2" charset="0"/>
            </a:endParaRPr>
          </a:p>
          <a:p>
            <a:pPr>
              <a:defRPr/>
            </a:pPr>
            <a:r>
              <a:rPr lang="en-US" sz="2000">
                <a:solidFill>
                  <a:srgbClr val="002060"/>
                </a:solidFill>
                <a:latin typeface="Roboto" panose="02000000000000000000" pitchFamily="2" charset="0"/>
              </a:rPr>
              <a:t>Initiate the breastfeeding conversation before the employee returns to work to allow effective planning and adjustments.</a:t>
            </a:r>
          </a:p>
          <a:p>
            <a:pPr>
              <a:defRPr/>
            </a:pPr>
            <a:r>
              <a:rPr lang="en-US" sz="2000" b="1">
                <a:solidFill>
                  <a:srgbClr val="002060"/>
                </a:solidFill>
                <a:latin typeface="Roboto" panose="02000000000000000000" pitchFamily="2" charset="0"/>
              </a:rPr>
              <a:t>Key Discussion Topics</a:t>
            </a:r>
            <a:endParaRPr lang="en-US" sz="2000">
              <a:solidFill>
                <a:srgbClr val="002060"/>
              </a:solidFill>
              <a:latin typeface="Roboto" panose="02000000000000000000" pitchFamily="2" charset="0"/>
            </a:endParaRPr>
          </a:p>
          <a:p>
            <a:pPr>
              <a:defRPr/>
            </a:pPr>
            <a:r>
              <a:rPr lang="en-US" sz="2000">
                <a:solidFill>
                  <a:srgbClr val="002060"/>
                </a:solidFill>
                <a:latin typeface="Roboto" panose="02000000000000000000" pitchFamily="2" charset="0"/>
              </a:rPr>
              <a:t>Discuss expressing frequency, privacy needs, working pattern adjustments, and milk storage preferences openly.</a:t>
            </a:r>
          </a:p>
          <a:p>
            <a:pPr>
              <a:defRPr/>
            </a:pPr>
            <a:r>
              <a:rPr lang="en-US" sz="2000" b="1">
                <a:solidFill>
                  <a:srgbClr val="002060"/>
                </a:solidFill>
                <a:latin typeface="Roboto" panose="02000000000000000000" pitchFamily="2" charset="0"/>
              </a:rPr>
              <a:t>Documentation </a:t>
            </a:r>
            <a:r>
              <a:rPr kumimoji="0" lang="en-US" sz="2000" b="1" i="0" u="none" strike="noStrike" cap="none" spc="0" normalizeH="0" baseline="0" noProof="0">
                <a:ln>
                  <a:noFill/>
                </a:ln>
                <a:solidFill>
                  <a:srgbClr val="002060"/>
                </a:solidFill>
                <a:effectLst/>
                <a:uLnTx/>
                <a:uFillTx/>
                <a:latin typeface="Roboto" panose="02000000000000000000" pitchFamily="2" charset="0"/>
              </a:rPr>
              <a:t>and </a:t>
            </a:r>
            <a:r>
              <a:rPr lang="en-US" sz="2000" b="1">
                <a:solidFill>
                  <a:srgbClr val="002060"/>
                </a:solidFill>
                <a:latin typeface="Roboto" panose="02000000000000000000" pitchFamily="2" charset="0"/>
              </a:rPr>
              <a:t>Follow-up</a:t>
            </a:r>
            <a:endParaRPr lang="en-US" sz="2000">
              <a:solidFill>
                <a:srgbClr val="002060"/>
              </a:solidFill>
              <a:latin typeface="Roboto" panose="02000000000000000000" pitchFamily="2" charset="0"/>
            </a:endParaRPr>
          </a:p>
          <a:p>
            <a:pPr>
              <a:defRPr/>
            </a:pPr>
            <a:r>
              <a:rPr lang="en-US" sz="2000">
                <a:solidFill>
                  <a:srgbClr val="002060"/>
                </a:solidFill>
                <a:latin typeface="Roboto" panose="02000000000000000000" pitchFamily="2" charset="0"/>
              </a:rPr>
              <a:t>Document outcomes clearly and schedule follow-ups to accommodate evolving breastfeeding needs after return.</a:t>
            </a:r>
          </a:p>
          <a:p>
            <a:pPr>
              <a:defRPr/>
            </a:pPr>
            <a:r>
              <a:rPr lang="en-US" sz="2000" b="1">
                <a:solidFill>
                  <a:srgbClr val="002060"/>
                </a:solidFill>
                <a:latin typeface="Roboto" panose="02000000000000000000" pitchFamily="2" charset="0"/>
              </a:rPr>
              <a:t>Promoting Psychological Safety</a:t>
            </a:r>
            <a:endParaRPr lang="en-US" sz="2000">
              <a:solidFill>
                <a:srgbClr val="002060"/>
              </a:solidFill>
              <a:latin typeface="Roboto" panose="02000000000000000000" pitchFamily="2" charset="0"/>
            </a:endParaRPr>
          </a:p>
          <a:p>
            <a:pPr>
              <a:defRPr/>
            </a:pPr>
            <a:r>
              <a:rPr lang="en-US" sz="2000">
                <a:solidFill>
                  <a:srgbClr val="002060"/>
                </a:solidFill>
                <a:latin typeface="Roboto" panose="02000000000000000000" pitchFamily="2" charset="0"/>
              </a:rPr>
              <a:t>Thoughtful conversations demonstrate </a:t>
            </a:r>
            <a:r>
              <a:rPr lang="en-US" sz="2000" err="1">
                <a:solidFill>
                  <a:srgbClr val="002060"/>
                </a:solidFill>
                <a:latin typeface="Roboto" panose="02000000000000000000" pitchFamily="2" charset="0"/>
              </a:rPr>
              <a:t>organisational</a:t>
            </a:r>
            <a:r>
              <a:rPr lang="en-US" sz="2000">
                <a:solidFill>
                  <a:srgbClr val="002060"/>
                </a:solidFill>
                <a:latin typeface="Roboto" panose="02000000000000000000" pitchFamily="2" charset="0"/>
              </a:rPr>
              <a:t> support for parenthood, enhancing morale and retention.</a:t>
            </a:r>
          </a:p>
          <a:p>
            <a:pPr marL="228600" marR="0" lvl="0" indent="-228600">
              <a:spcAft>
                <a:spcPts val="0"/>
              </a:spcAft>
              <a:buSzTx/>
              <a:buFont typeface="Arial" panose="020B0604020202020204" pitchFamily="34" charset="0"/>
              <a:buChar char="•"/>
              <a:tabLst/>
              <a:defRPr/>
            </a:pPr>
            <a:endParaRPr lang="en-US" sz="2000" b="0" i="0" u="none" strike="noStrike" cap="none" spc="0" normalizeH="0" baseline="0" noProof="0">
              <a:ln>
                <a:noFill/>
              </a:ln>
              <a:solidFill>
                <a:schemeClr val="tx2"/>
              </a:solidFill>
              <a:effectLst/>
              <a:uLnTx/>
              <a:uFillTx/>
              <a:latin typeface="Roboto" panose="02000000000000000000" pitchFamily="2" charset="0"/>
            </a:endParaRPr>
          </a:p>
        </p:txBody>
      </p:sp>
      <p:pic>
        <p:nvPicPr>
          <p:cNvPr id="4" name="Picture 3">
            <a:extLst>
              <a:ext uri="{FF2B5EF4-FFF2-40B4-BE49-F238E27FC236}">
                <a16:creationId xmlns:a16="http://schemas.microsoft.com/office/drawing/2014/main" id="{936DF92E-C345-EC9D-B01C-CE6A5025290B}"/>
              </a:ext>
              <a:ext uri="{C183D7F6-B498-43B3-948B-1728B52AA6E4}">
                <adec:decorative xmlns:adec="http://schemas.microsoft.com/office/drawing/2017/decorative" val="1"/>
              </a:ext>
            </a:extLst>
          </p:cNvPr>
          <p:cNvPicPr>
            <a:picLocks noChangeAspect="1"/>
          </p:cNvPicPr>
          <p:nvPr/>
        </p:nvPicPr>
        <p:blipFill>
          <a:blip r:embed="rId3"/>
          <a:srcRect r="2247" b="-3"/>
          <a:stretch>
            <a:fillRect/>
          </a:stretch>
        </p:blipFill>
        <p:spPr>
          <a:xfrm>
            <a:off x="7170738" y="1829614"/>
            <a:ext cx="4025086" cy="4025086"/>
          </a:xfrm>
          <a:prstGeom prst="ellipse">
            <a:avLst/>
          </a:prstGeom>
          <a:noFill/>
        </p:spPr>
      </p:pic>
    </p:spTree>
    <p:extLst>
      <p:ext uri="{BB962C8B-B14F-4D97-AF65-F5344CB8AC3E}">
        <p14:creationId xmlns:p14="http://schemas.microsoft.com/office/powerpoint/2010/main" val="386262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45993-5246-30AE-1E40-61CA0D99F8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841B1B-9608-9059-5C4B-61DE1BD0895C}"/>
              </a:ext>
            </a:extLst>
          </p:cNvPr>
          <p:cNvSpPr>
            <a:spLocks noGrp="1"/>
          </p:cNvSpPr>
          <p:nvPr>
            <p:ph type="title"/>
          </p:nvPr>
        </p:nvSpPr>
        <p:spPr>
          <a:xfrm>
            <a:off x="452035" y="-118533"/>
            <a:ext cx="10901766" cy="1809221"/>
          </a:xfrm>
        </p:spPr>
        <p:txBody>
          <a:bodyPr>
            <a:normAutofit/>
          </a:bodyPr>
          <a:lstStyle/>
          <a:p>
            <a:r>
              <a:rPr lang="en-GB" sz="3600" cap="all">
                <a:solidFill>
                  <a:srgbClr val="002060"/>
                </a:solidFill>
                <a:latin typeface="Korolev Rounded Medium" panose="00000600000000000000" pitchFamily="50" charset="0"/>
              </a:rPr>
              <a:t>Facilities Requirements</a:t>
            </a:r>
            <a:endParaRPr lang="en-US" sz="3600">
              <a:solidFill>
                <a:srgbClr val="002060"/>
              </a:solidFill>
              <a:latin typeface="Korolev Rounded Medium" panose="00000600000000000000" pitchFamily="50" charset="0"/>
            </a:endParaRPr>
          </a:p>
        </p:txBody>
      </p:sp>
      <p:pic>
        <p:nvPicPr>
          <p:cNvPr id="3" name="Picture 2">
            <a:extLst>
              <a:ext uri="{FF2B5EF4-FFF2-40B4-BE49-F238E27FC236}">
                <a16:creationId xmlns:a16="http://schemas.microsoft.com/office/drawing/2014/main" id="{58B1C377-C288-F232-556B-2E80725C139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26943" y="1704974"/>
            <a:ext cx="4220442" cy="3946815"/>
          </a:xfrm>
          <a:prstGeom prst="rect">
            <a:avLst/>
          </a:prstGeom>
        </p:spPr>
      </p:pic>
      <p:sp>
        <p:nvSpPr>
          <p:cNvPr id="4" name="TextBox 3">
            <a:extLst>
              <a:ext uri="{FF2B5EF4-FFF2-40B4-BE49-F238E27FC236}">
                <a16:creationId xmlns:a16="http://schemas.microsoft.com/office/drawing/2014/main" id="{E027B34B-1583-DB89-70DE-BA189496D9BD}"/>
              </a:ext>
            </a:extLst>
          </p:cNvPr>
          <p:cNvSpPr txBox="1"/>
          <p:nvPr/>
        </p:nvSpPr>
        <p:spPr>
          <a:xfrm>
            <a:off x="5566475" y="1285069"/>
            <a:ext cx="6173491"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2000" b="1" kern="1200" dirty="0">
                <a:solidFill>
                  <a:srgbClr val="002060"/>
                </a:solidFill>
                <a:latin typeface="Roboto" panose="02000000000000000000" pitchFamily="2" charset="0"/>
                <a:ea typeface="Roboto" panose="02000000000000000000" pitchFamily="2" charset="0"/>
                <a:cs typeface="Roboto" panose="02000000000000000000" pitchFamily="2" charset="0"/>
              </a:rPr>
              <a:t>Suitable Facility Standards</a:t>
            </a:r>
          </a:p>
          <a:p>
            <a:pPr marL="0" indent="0" algn="l" rtl="0"/>
            <a:r>
              <a:rPr lang="en-GB" sz="2000" kern="1200" dirty="0">
                <a:solidFill>
                  <a:srgbClr val="002060"/>
                </a:solidFill>
                <a:latin typeface="Roboto" panose="02000000000000000000" pitchFamily="2" charset="0"/>
                <a:ea typeface="Roboto" panose="02000000000000000000" pitchFamily="2" charset="0"/>
                <a:cs typeface="Roboto" panose="02000000000000000000" pitchFamily="2" charset="0"/>
              </a:rPr>
              <a:t>Facilities must be private, clean, lockable, and free from interruptions or clinical risks for expressing breast milk.</a:t>
            </a:r>
          </a:p>
          <a:p>
            <a:pPr marL="0" indent="0" algn="l" rtl="0"/>
            <a:r>
              <a:rPr lang="en-US" sz="2000" b="1" kern="1200" dirty="0">
                <a:solidFill>
                  <a:srgbClr val="002060"/>
                </a:solidFill>
                <a:latin typeface="Roboto" panose="02000000000000000000" pitchFamily="2" charset="0"/>
                <a:ea typeface="Roboto" panose="02000000000000000000" pitchFamily="2" charset="0"/>
                <a:cs typeface="Roboto" panose="02000000000000000000" pitchFamily="2" charset="0"/>
              </a:rPr>
              <a:t>Alternative Room Use</a:t>
            </a:r>
          </a:p>
          <a:p>
            <a:pPr marL="0" indent="0" algn="l" rtl="0"/>
            <a:r>
              <a:rPr lang="en-GB" sz="2000" kern="1200" dirty="0">
                <a:solidFill>
                  <a:srgbClr val="002060"/>
                </a:solidFill>
                <a:latin typeface="Roboto" panose="02000000000000000000" pitchFamily="2" charset="0"/>
                <a:ea typeface="Roboto" panose="02000000000000000000" pitchFamily="2" charset="0"/>
                <a:cs typeface="Roboto" panose="02000000000000000000" pitchFamily="2" charset="0"/>
              </a:rPr>
              <a:t>In absence of designated rooms, offices or meeting rooms can be repurposed temporarily ensuring privacy for breastfeeding staff.</a:t>
            </a:r>
          </a:p>
          <a:p>
            <a:pPr marL="0" indent="0" algn="l" rtl="0"/>
            <a:r>
              <a:rPr lang="en-US" sz="2000" b="1" kern="1200" dirty="0">
                <a:solidFill>
                  <a:srgbClr val="002060"/>
                </a:solidFill>
                <a:latin typeface="Roboto" panose="02000000000000000000" pitchFamily="2" charset="0"/>
                <a:ea typeface="Roboto" panose="02000000000000000000" pitchFamily="2" charset="0"/>
                <a:cs typeface="Roboto" panose="02000000000000000000" pitchFamily="2" charset="0"/>
              </a:rPr>
              <a:t>Milk Storage Requirements</a:t>
            </a:r>
          </a:p>
          <a:p>
            <a:pPr marL="0" indent="0" algn="l" rtl="0"/>
            <a:r>
              <a:rPr lang="en-GB" sz="2000" kern="1200" dirty="0">
                <a:solidFill>
                  <a:srgbClr val="002060"/>
                </a:solidFill>
                <a:latin typeface="Roboto" panose="02000000000000000000" pitchFamily="2" charset="0"/>
                <a:ea typeface="Roboto" panose="02000000000000000000" pitchFamily="2" charset="0"/>
                <a:cs typeface="Roboto" panose="02000000000000000000" pitchFamily="2" charset="0"/>
              </a:rPr>
              <a:t>Access to a refrigerator is essential for storing expressed milk safely in sealed and labelled containers.</a:t>
            </a:r>
          </a:p>
          <a:p>
            <a:pPr marL="0" indent="0" algn="l" rtl="0"/>
            <a:r>
              <a:rPr lang="en-US" sz="2000" b="1" kern="1200" dirty="0" err="1">
                <a:solidFill>
                  <a:srgbClr val="002060"/>
                </a:solidFill>
                <a:latin typeface="Roboto" panose="02000000000000000000" pitchFamily="2" charset="0"/>
                <a:ea typeface="Roboto" panose="02000000000000000000" pitchFamily="2" charset="0"/>
                <a:cs typeface="Roboto" panose="02000000000000000000" pitchFamily="2" charset="0"/>
              </a:rPr>
              <a:t>Organisational</a:t>
            </a:r>
            <a:r>
              <a:rPr lang="en-US" sz="2000" b="1" kern="1200" dirty="0">
                <a:solidFill>
                  <a:srgbClr val="002060"/>
                </a:solidFill>
                <a:latin typeface="Roboto" panose="02000000000000000000" pitchFamily="2" charset="0"/>
                <a:ea typeface="Roboto" panose="02000000000000000000" pitchFamily="2" charset="0"/>
                <a:cs typeface="Roboto" panose="02000000000000000000" pitchFamily="2" charset="0"/>
              </a:rPr>
              <a:t> Support</a:t>
            </a:r>
          </a:p>
          <a:p>
            <a:pPr marL="0" indent="0" algn="l" rtl="0"/>
            <a:r>
              <a:rPr lang="en-GB" sz="2000" kern="1200" dirty="0">
                <a:solidFill>
                  <a:srgbClr val="002060"/>
                </a:solidFill>
                <a:latin typeface="Roboto" panose="02000000000000000000" pitchFamily="2" charset="0"/>
                <a:ea typeface="Roboto" panose="02000000000000000000" pitchFamily="2" charset="0"/>
                <a:cs typeface="Roboto" panose="02000000000000000000" pitchFamily="2" charset="0"/>
              </a:rPr>
              <a:t>Effective room booking, signage, and staff awareness reduce anxiety and promote a family-friendly workplace culture.</a:t>
            </a:r>
          </a:p>
          <a:p>
            <a:pPr algn="ctr"/>
            <a:endParaRPr lang="en-GB" dirty="0"/>
          </a:p>
        </p:txBody>
      </p:sp>
    </p:spTree>
    <p:extLst>
      <p:ext uri="{BB962C8B-B14F-4D97-AF65-F5344CB8AC3E}">
        <p14:creationId xmlns:p14="http://schemas.microsoft.com/office/powerpoint/2010/main" val="510836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D97FE-8803-2958-95D5-D5840978CC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27F82B-55E1-1F6C-EDEE-F98CC3E17194}"/>
              </a:ext>
            </a:extLst>
          </p:cNvPr>
          <p:cNvSpPr>
            <a:spLocks noGrp="1"/>
          </p:cNvSpPr>
          <p:nvPr>
            <p:ph type="title"/>
          </p:nvPr>
        </p:nvSpPr>
        <p:spPr>
          <a:xfrm>
            <a:off x="516611" y="1"/>
            <a:ext cx="10837189" cy="1522790"/>
          </a:xfrm>
        </p:spPr>
        <p:txBody>
          <a:bodyPr anchor="ctr">
            <a:normAutofit/>
          </a:bodyPr>
          <a:lstStyle/>
          <a:p>
            <a:r>
              <a:rPr lang="en-GB" sz="3600" cap="all">
                <a:solidFill>
                  <a:srgbClr val="002060"/>
                </a:solidFill>
                <a:latin typeface="Korolev Rounded Medium"/>
              </a:rPr>
              <a:t>Reasonable Adjustments</a:t>
            </a:r>
            <a:endParaRPr lang="en-US" sz="3600">
              <a:solidFill>
                <a:srgbClr val="002060"/>
              </a:solidFill>
              <a:latin typeface="Korolev Rounded Medium"/>
            </a:endParaRPr>
          </a:p>
        </p:txBody>
      </p:sp>
      <p:pic>
        <p:nvPicPr>
          <p:cNvPr id="4" name="Picture 3">
            <a:extLst>
              <a:ext uri="{FF2B5EF4-FFF2-40B4-BE49-F238E27FC236}">
                <a16:creationId xmlns:a16="http://schemas.microsoft.com/office/drawing/2014/main" id="{E68C1F1B-DE2A-464C-7007-03A277355D06}"/>
              </a:ext>
              <a:ext uri="{C183D7F6-B498-43B3-948B-1728B52AA6E4}">
                <adec:decorative xmlns:adec="http://schemas.microsoft.com/office/drawing/2017/decorative" val="1"/>
              </a:ext>
            </a:extLst>
          </p:cNvPr>
          <p:cNvPicPr>
            <a:picLocks noChangeAspect="1"/>
          </p:cNvPicPr>
          <p:nvPr/>
        </p:nvPicPr>
        <p:blipFill>
          <a:blip r:embed="rId3"/>
          <a:srcRect l="7500" r="4" b="4"/>
          <a:stretch>
            <a:fillRect/>
          </a:stretch>
        </p:blipFill>
        <p:spPr>
          <a:xfrm>
            <a:off x="7170738" y="1829614"/>
            <a:ext cx="4025086" cy="4025086"/>
          </a:xfrm>
          <a:prstGeom prst="ellipse">
            <a:avLst/>
          </a:prstGeom>
          <a:noFill/>
        </p:spPr>
      </p:pic>
      <p:sp>
        <p:nvSpPr>
          <p:cNvPr id="8" name="TextBox 7">
            <a:extLst>
              <a:ext uri="{FF2B5EF4-FFF2-40B4-BE49-F238E27FC236}">
                <a16:creationId xmlns:a16="http://schemas.microsoft.com/office/drawing/2014/main" id="{1B19948D-1529-5E7F-D081-92E686D777E1}"/>
              </a:ext>
            </a:extLst>
          </p:cNvPr>
          <p:cNvSpPr txBox="1"/>
          <p:nvPr/>
        </p:nvSpPr>
        <p:spPr>
          <a:xfrm>
            <a:off x="516611" y="1362559"/>
            <a:ext cx="6096000"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2000" b="1" kern="1200">
                <a:solidFill>
                  <a:srgbClr val="002060"/>
                </a:solidFill>
                <a:latin typeface="Roboto" panose="02000000000000000000" pitchFamily="2" charset="0"/>
                <a:ea typeface="Roboto" panose="02000000000000000000" pitchFamily="2" charset="0"/>
                <a:cs typeface="Roboto" panose="02000000000000000000" pitchFamily="2" charset="0"/>
              </a:rPr>
              <a:t>Tailored Flexible Adjustments</a:t>
            </a:r>
          </a:p>
          <a:p>
            <a:pPr marL="0" indent="0" algn="l" rtl="0"/>
            <a:r>
              <a:rPr lang="en-GB" sz="2000" kern="1200">
                <a:solidFill>
                  <a:srgbClr val="002060"/>
                </a:solidFill>
                <a:latin typeface="Roboto" panose="02000000000000000000" pitchFamily="2" charset="0"/>
                <a:ea typeface="Roboto" panose="02000000000000000000" pitchFamily="2" charset="0"/>
                <a:cs typeface="Roboto" panose="02000000000000000000" pitchFamily="2" charset="0"/>
              </a:rPr>
              <a:t>Managers should provide flexible shift times and rest breaks tailored to individual breastfeeding needs for effective support.</a:t>
            </a:r>
          </a:p>
          <a:p>
            <a:pPr marL="0" indent="0" algn="l" rtl="0"/>
            <a:r>
              <a:rPr lang="en-US" sz="2000" b="1" kern="1200">
                <a:solidFill>
                  <a:srgbClr val="002060"/>
                </a:solidFill>
                <a:latin typeface="Roboto" panose="02000000000000000000" pitchFamily="2" charset="0"/>
                <a:ea typeface="Roboto" panose="02000000000000000000" pitchFamily="2" charset="0"/>
                <a:cs typeface="Roboto" panose="02000000000000000000" pitchFamily="2" charset="0"/>
              </a:rPr>
              <a:t>Temporary Duty Modifications</a:t>
            </a:r>
          </a:p>
          <a:p>
            <a:pPr marL="0" indent="0" algn="l" rtl="0"/>
            <a:r>
              <a:rPr lang="en-GB" sz="2000" kern="1200">
                <a:solidFill>
                  <a:srgbClr val="002060"/>
                </a:solidFill>
                <a:latin typeface="Roboto" panose="02000000000000000000" pitchFamily="2" charset="0"/>
                <a:ea typeface="Roboto" panose="02000000000000000000" pitchFamily="2" charset="0"/>
                <a:cs typeface="Roboto" panose="02000000000000000000" pitchFamily="2" charset="0"/>
              </a:rPr>
              <a:t>In demanding roles, modifying duties and reducing exposure to hazards helps protect maternal health and milk production.</a:t>
            </a:r>
          </a:p>
          <a:p>
            <a:pPr marL="0" indent="0" algn="l" rtl="0"/>
            <a:r>
              <a:rPr lang="en-US" sz="2000" b="1" kern="1200">
                <a:solidFill>
                  <a:srgbClr val="002060"/>
                </a:solidFill>
                <a:latin typeface="Roboto" panose="02000000000000000000" pitchFamily="2" charset="0"/>
                <a:ea typeface="Roboto" panose="02000000000000000000" pitchFamily="2" charset="0"/>
                <a:cs typeface="Roboto" panose="02000000000000000000" pitchFamily="2" charset="0"/>
              </a:rPr>
              <a:t>Remote and Hybrid Working</a:t>
            </a:r>
          </a:p>
          <a:p>
            <a:pPr marL="0" indent="0" algn="l" rtl="0"/>
            <a:r>
              <a:rPr lang="en-GB" sz="2000" kern="1200">
                <a:solidFill>
                  <a:srgbClr val="002060"/>
                </a:solidFill>
                <a:latin typeface="Roboto" panose="02000000000000000000" pitchFamily="2" charset="0"/>
                <a:ea typeface="Roboto" panose="02000000000000000000" pitchFamily="2" charset="0"/>
                <a:cs typeface="Roboto" panose="02000000000000000000" pitchFamily="2" charset="0"/>
              </a:rPr>
              <a:t>Remote or hybrid options may be suitable for non-clinical staff to support breastfeeding without compromising work.</a:t>
            </a:r>
          </a:p>
          <a:p>
            <a:pPr marL="0" indent="0" algn="l" rtl="0"/>
            <a:r>
              <a:rPr lang="en-US" sz="2000" b="1" kern="1200">
                <a:solidFill>
                  <a:srgbClr val="002060"/>
                </a:solidFill>
                <a:latin typeface="Roboto" panose="02000000000000000000" pitchFamily="2" charset="0"/>
                <a:ea typeface="Roboto" panose="02000000000000000000" pitchFamily="2" charset="0"/>
                <a:cs typeface="Roboto" panose="02000000000000000000" pitchFamily="2" charset="0"/>
              </a:rPr>
              <a:t>Collaborative Solutions</a:t>
            </a:r>
          </a:p>
          <a:p>
            <a:pPr marL="0" indent="0" algn="l" rtl="0"/>
            <a:r>
              <a:rPr lang="en-GB" sz="2000" kern="1200">
                <a:solidFill>
                  <a:srgbClr val="002060"/>
                </a:solidFill>
                <a:latin typeface="Roboto" panose="02000000000000000000" pitchFamily="2" charset="0"/>
                <a:ea typeface="Roboto" panose="02000000000000000000" pitchFamily="2" charset="0"/>
                <a:cs typeface="Roboto" panose="02000000000000000000" pitchFamily="2" charset="0"/>
              </a:rPr>
              <a:t>Effective adjustments rely on manager-employee collaboration to find workable solutions that meet operational needs.</a:t>
            </a:r>
          </a:p>
          <a:p>
            <a:pPr algn="ctr"/>
            <a:endParaRPr lang="en-GB" sz="2000"/>
          </a:p>
        </p:txBody>
      </p:sp>
    </p:spTree>
    <p:extLst>
      <p:ext uri="{BB962C8B-B14F-4D97-AF65-F5344CB8AC3E}">
        <p14:creationId xmlns:p14="http://schemas.microsoft.com/office/powerpoint/2010/main" val="1847538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1F629-440E-F0E7-FE11-5235D135241C}"/>
              </a:ext>
            </a:extLst>
          </p:cNvPr>
          <p:cNvSpPr>
            <a:spLocks noGrp="1"/>
          </p:cNvSpPr>
          <p:nvPr>
            <p:ph type="title"/>
          </p:nvPr>
        </p:nvSpPr>
        <p:spPr>
          <a:xfrm>
            <a:off x="538612" y="-237067"/>
            <a:ext cx="10815188" cy="1927755"/>
          </a:xfrm>
        </p:spPr>
        <p:txBody>
          <a:bodyPr>
            <a:normAutofit/>
          </a:bodyPr>
          <a:lstStyle/>
          <a:p>
            <a:r>
              <a:rPr lang="en-GB" sz="3600" cap="all">
                <a:solidFill>
                  <a:srgbClr val="002060"/>
                </a:solidFill>
                <a:latin typeface="Korolev Rounded Medium" panose="00000600000000000000" pitchFamily="50" charset="0"/>
              </a:rPr>
              <a:t>Manager FAQs</a:t>
            </a:r>
            <a:endParaRPr lang="en-US" sz="3600">
              <a:solidFill>
                <a:srgbClr val="002060"/>
              </a:solidFill>
              <a:latin typeface="Korolev Rounded Medium" panose="00000600000000000000" pitchFamily="50" charset="0"/>
            </a:endParaRPr>
          </a:p>
        </p:txBody>
      </p:sp>
      <p:pic>
        <p:nvPicPr>
          <p:cNvPr id="3" name="Picture 2">
            <a:extLst>
              <a:ext uri="{FF2B5EF4-FFF2-40B4-BE49-F238E27FC236}">
                <a16:creationId xmlns:a16="http://schemas.microsoft.com/office/drawing/2014/main" id="{A9AEDF63-209D-579E-1A0A-BD2773862E2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38612" y="1597625"/>
            <a:ext cx="4414928" cy="4077779"/>
          </a:xfrm>
          <a:prstGeom prst="rect">
            <a:avLst/>
          </a:prstGeom>
        </p:spPr>
      </p:pic>
      <p:sp>
        <p:nvSpPr>
          <p:cNvPr id="7" name="TextBox 6">
            <a:extLst>
              <a:ext uri="{FF2B5EF4-FFF2-40B4-BE49-F238E27FC236}">
                <a16:creationId xmlns:a16="http://schemas.microsoft.com/office/drawing/2014/main" id="{CA7917E0-7BFF-D122-A868-306865A27BF9}"/>
              </a:ext>
            </a:extLst>
          </p:cNvPr>
          <p:cNvSpPr txBox="1"/>
          <p:nvPr/>
        </p:nvSpPr>
        <p:spPr>
          <a:xfrm>
            <a:off x="5262113" y="1718094"/>
            <a:ext cx="6096000"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2000" b="1" kern="1200">
                <a:solidFill>
                  <a:srgbClr val="002060"/>
                </a:solidFill>
                <a:latin typeface="Roboto" panose="02000000000000000000" pitchFamily="2" charset="0"/>
                <a:ea typeface="Roboto" panose="02000000000000000000" pitchFamily="2" charset="0"/>
                <a:cs typeface="Roboto" panose="02000000000000000000" pitchFamily="2" charset="0"/>
              </a:rPr>
              <a:t>Medical Evidence Not Required</a:t>
            </a:r>
          </a:p>
          <a:p>
            <a:pPr marL="0" indent="0" algn="l" rtl="0"/>
            <a:r>
              <a:rPr lang="en-GB" sz="2000" kern="1200">
                <a:solidFill>
                  <a:srgbClr val="002060"/>
                </a:solidFill>
                <a:latin typeface="Roboto" panose="02000000000000000000" pitchFamily="2" charset="0"/>
                <a:ea typeface="Roboto" panose="02000000000000000000" pitchFamily="2" charset="0"/>
                <a:cs typeface="Roboto" panose="02000000000000000000" pitchFamily="2" charset="0"/>
              </a:rPr>
              <a:t>Employees do not need to provide medical proof of breastfeeding; trust and dialogue are essential.</a:t>
            </a:r>
          </a:p>
          <a:p>
            <a:pPr marL="0" indent="0" algn="l" rtl="0"/>
            <a:r>
              <a:rPr lang="en-US" sz="2000" b="1" kern="1200">
                <a:solidFill>
                  <a:srgbClr val="002060"/>
                </a:solidFill>
                <a:latin typeface="Roboto" panose="02000000000000000000" pitchFamily="2" charset="0"/>
                <a:ea typeface="Roboto" panose="02000000000000000000" pitchFamily="2" charset="0"/>
                <a:cs typeface="Roboto" panose="02000000000000000000" pitchFamily="2" charset="0"/>
              </a:rPr>
              <a:t>Duration of Support</a:t>
            </a:r>
          </a:p>
          <a:p>
            <a:pPr marL="0" indent="0" algn="l" rtl="0"/>
            <a:r>
              <a:rPr lang="en-GB" sz="2000" kern="1200">
                <a:solidFill>
                  <a:srgbClr val="002060"/>
                </a:solidFill>
                <a:latin typeface="Roboto" panose="02000000000000000000" pitchFamily="2" charset="0"/>
                <a:ea typeface="Roboto" panose="02000000000000000000" pitchFamily="2" charset="0"/>
                <a:cs typeface="Roboto" panose="02000000000000000000" pitchFamily="2" charset="0"/>
              </a:rPr>
              <a:t>Support lasts as long as breastfeeding continues, usually tapering off over time.</a:t>
            </a:r>
          </a:p>
          <a:p>
            <a:pPr marL="0" indent="0" algn="l" rtl="0"/>
            <a:r>
              <a:rPr lang="en-US" sz="2000" b="1" kern="1200">
                <a:solidFill>
                  <a:srgbClr val="002060"/>
                </a:solidFill>
                <a:latin typeface="Roboto" panose="02000000000000000000" pitchFamily="2" charset="0"/>
                <a:ea typeface="Roboto" panose="02000000000000000000" pitchFamily="2" charset="0"/>
                <a:cs typeface="Roboto" panose="02000000000000000000" pitchFamily="2" charset="0"/>
              </a:rPr>
              <a:t>Fairness and Legal Rights</a:t>
            </a:r>
          </a:p>
          <a:p>
            <a:pPr marL="0" indent="0" algn="l" rtl="0"/>
            <a:r>
              <a:rPr lang="en-GB" sz="2000" kern="1200">
                <a:solidFill>
                  <a:srgbClr val="002060"/>
                </a:solidFill>
                <a:latin typeface="Roboto" panose="02000000000000000000" pitchFamily="2" charset="0"/>
                <a:ea typeface="Roboto" panose="02000000000000000000" pitchFamily="2" charset="0"/>
                <a:cs typeface="Roboto" panose="02000000000000000000" pitchFamily="2" charset="0"/>
              </a:rPr>
              <a:t>Breastfeeding support is a legal right linked to maternity protections, not a discretionary benefit.</a:t>
            </a:r>
          </a:p>
          <a:p>
            <a:pPr marL="0" indent="0" algn="l" rtl="0"/>
            <a:r>
              <a:rPr lang="en-US" sz="2000" b="1" kern="1200">
                <a:solidFill>
                  <a:srgbClr val="002060"/>
                </a:solidFill>
                <a:latin typeface="Roboto" panose="02000000000000000000" pitchFamily="2" charset="0"/>
                <a:ea typeface="Roboto" panose="02000000000000000000" pitchFamily="2" charset="0"/>
                <a:cs typeface="Roboto" panose="02000000000000000000" pitchFamily="2" charset="0"/>
              </a:rPr>
              <a:t>Managing Operational Pressures</a:t>
            </a:r>
          </a:p>
          <a:p>
            <a:pPr marL="0" indent="0" algn="l" rtl="0"/>
            <a:r>
              <a:rPr lang="en-GB" sz="2000" kern="1200">
                <a:solidFill>
                  <a:srgbClr val="002060"/>
                </a:solidFill>
                <a:latin typeface="Roboto" panose="02000000000000000000" pitchFamily="2" charset="0"/>
                <a:ea typeface="Roboto" panose="02000000000000000000" pitchFamily="2" charset="0"/>
                <a:cs typeface="Roboto" panose="02000000000000000000" pitchFamily="2" charset="0"/>
              </a:rPr>
              <a:t>Early planning and rota adjustments help balance workflow and breastfeeding breaks.</a:t>
            </a:r>
          </a:p>
          <a:p>
            <a:pPr algn="ctr"/>
            <a:endParaRPr lang="en-GB"/>
          </a:p>
        </p:txBody>
      </p:sp>
    </p:spTree>
    <p:extLst>
      <p:ext uri="{BB962C8B-B14F-4D97-AF65-F5344CB8AC3E}">
        <p14:creationId xmlns:p14="http://schemas.microsoft.com/office/powerpoint/2010/main" val="328727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4ED48-29B7-06E7-229B-D24D936CE800}"/>
            </a:ext>
          </a:extLst>
        </p:cNvPr>
        <p:cNvGrpSpPr/>
        <p:nvPr/>
      </p:nvGrpSpPr>
      <p:grpSpPr>
        <a:xfrm>
          <a:off x="0" y="0"/>
          <a:ext cx="0" cy="0"/>
          <a:chOff x="0" y="0"/>
          <a:chExt cx="0" cy="0"/>
        </a:xfrm>
      </p:grpSpPr>
      <p:sp>
        <p:nvSpPr>
          <p:cNvPr id="19" name="Title 1">
            <a:extLst>
              <a:ext uri="{FF2B5EF4-FFF2-40B4-BE49-F238E27FC236}">
                <a16:creationId xmlns:a16="http://schemas.microsoft.com/office/drawing/2014/main" id="{FFF685D7-444A-24DD-EB22-B2DF513CA54F}"/>
              </a:ext>
            </a:extLst>
          </p:cNvPr>
          <p:cNvSpPr txBox="1">
            <a:spLocks noGrp="1"/>
          </p:cNvSpPr>
          <p:nvPr>
            <p:ph type="title" idx="4294967295"/>
          </p:nvPr>
        </p:nvSpPr>
        <p:spPr>
          <a:xfrm>
            <a:off x="463658" y="42244"/>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2"/>
                </a:solidFill>
                <a:latin typeface="Korolev Rounded Medium" pitchFamily="2" charset="77"/>
                <a:ea typeface="+mj-ea"/>
                <a:cs typeface="+mj-cs"/>
              </a:defRPr>
            </a:lvl1p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600" b="0" i="0" u="none" strike="noStrike" kern="1200" cap="all" spc="0" normalizeH="0" baseline="0" noProof="0">
                <a:ln>
                  <a:noFill/>
                </a:ln>
                <a:solidFill>
                  <a:srgbClr val="002060"/>
                </a:solidFill>
                <a:effectLst/>
                <a:uLnTx/>
                <a:uFillTx/>
                <a:latin typeface="Korolev Rounded Medium"/>
                <a:ea typeface="+mj-ea"/>
                <a:cs typeface="+mj-cs"/>
              </a:rPr>
              <a:t>Support and Signposting</a:t>
            </a:r>
            <a:endParaRPr kumimoji="0" lang="en-US" sz="3600" b="0" i="0" u="none" strike="noStrike" kern="1200" cap="none" spc="0" normalizeH="0" baseline="0" noProof="0">
              <a:ln>
                <a:noFill/>
              </a:ln>
              <a:solidFill>
                <a:srgbClr val="002060"/>
              </a:solidFill>
              <a:effectLst/>
              <a:uLnTx/>
              <a:uFillTx/>
              <a:latin typeface="Korolev Rounded Medium"/>
              <a:ea typeface="+mj-ea"/>
              <a:cs typeface="+mj-cs"/>
            </a:endParaRPr>
          </a:p>
        </p:txBody>
      </p:sp>
      <p:sp>
        <p:nvSpPr>
          <p:cNvPr id="2" name="TextBox 1">
            <a:extLst>
              <a:ext uri="{FF2B5EF4-FFF2-40B4-BE49-F238E27FC236}">
                <a16:creationId xmlns:a16="http://schemas.microsoft.com/office/drawing/2014/main" id="{D8B3432A-1D93-DD67-FFEC-FB52CD9E52F1}"/>
              </a:ext>
            </a:extLst>
          </p:cNvPr>
          <p:cNvSpPr txBox="1"/>
          <p:nvPr/>
        </p:nvSpPr>
        <p:spPr>
          <a:xfrm>
            <a:off x="463658" y="1100717"/>
            <a:ext cx="6163159" cy="3501483"/>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ts val="1000"/>
              </a:spcBef>
              <a:buClr>
                <a:schemeClr val="accent3"/>
              </a:buClr>
            </a:pPr>
            <a:r>
              <a:rPr lang="en-US" sz="2000" b="1">
                <a:solidFill>
                  <a:srgbClr val="002060"/>
                </a:solidFill>
                <a:latin typeface="Roboto" panose="02000000000000000000" pitchFamily="2" charset="0"/>
                <a:ea typeface="Roboto" panose="02000000000000000000" pitchFamily="2" charset="0"/>
                <a:cs typeface="Roboto" panose="02000000000000000000" pitchFamily="2" charset="0"/>
              </a:rPr>
              <a:t>Occupational Health Guidance</a:t>
            </a:r>
            <a:endParaRPr lang="en-US" sz="2000">
              <a:solidFill>
                <a:srgbClr val="002060"/>
              </a:solidFill>
              <a:latin typeface="Roboto" panose="02000000000000000000" pitchFamily="2" charset="0"/>
              <a:ea typeface="Roboto" panose="02000000000000000000" pitchFamily="2" charset="0"/>
              <a:cs typeface="Roboto" panose="02000000000000000000" pitchFamily="2" charset="0"/>
            </a:endParaRPr>
          </a:p>
          <a:p>
            <a:pPr>
              <a:lnSpc>
                <a:spcPct val="90000"/>
              </a:lnSpc>
              <a:spcBef>
                <a:spcPts val="1000"/>
              </a:spcBef>
              <a:buClr>
                <a:schemeClr val="accent3"/>
              </a:buClr>
            </a:pPr>
            <a:r>
              <a:rPr lang="en-US" sz="2000">
                <a:solidFill>
                  <a:srgbClr val="002060"/>
                </a:solidFill>
                <a:latin typeface="Roboto" panose="02000000000000000000" pitchFamily="2" charset="0"/>
                <a:ea typeface="Roboto" panose="02000000000000000000" pitchFamily="2" charset="0"/>
                <a:cs typeface="Roboto" panose="02000000000000000000" pitchFamily="2" charset="0"/>
              </a:rPr>
              <a:t>Provides advice on risk assessments, health concerns, and workplace adjustments related to breastfeeding.</a:t>
            </a:r>
          </a:p>
          <a:p>
            <a:pPr>
              <a:lnSpc>
                <a:spcPct val="90000"/>
              </a:lnSpc>
              <a:spcBef>
                <a:spcPts val="1000"/>
              </a:spcBef>
              <a:buClr>
                <a:schemeClr val="accent3"/>
              </a:buClr>
            </a:pPr>
            <a:r>
              <a:rPr lang="en-US" sz="2000" b="1">
                <a:solidFill>
                  <a:srgbClr val="002060"/>
                </a:solidFill>
                <a:latin typeface="Roboto" panose="02000000000000000000" pitchFamily="2" charset="0"/>
                <a:ea typeface="Roboto" panose="02000000000000000000" pitchFamily="2" charset="0"/>
                <a:cs typeface="Roboto" panose="02000000000000000000" pitchFamily="2" charset="0"/>
              </a:rPr>
              <a:t>Emotional Support Services</a:t>
            </a:r>
          </a:p>
          <a:p>
            <a:pPr>
              <a:lnSpc>
                <a:spcPct val="90000"/>
              </a:lnSpc>
              <a:spcBef>
                <a:spcPts val="1000"/>
              </a:spcBef>
              <a:buClr>
                <a:schemeClr val="accent3"/>
              </a:buClr>
            </a:pPr>
            <a:r>
              <a:rPr lang="en-US" sz="2000">
                <a:solidFill>
                  <a:srgbClr val="002060"/>
                </a:solidFill>
                <a:latin typeface="Roboto" panose="02000000000000000000" pitchFamily="2" charset="0"/>
                <a:ea typeface="Roboto" panose="02000000000000000000" pitchFamily="2" charset="0"/>
                <a:cs typeface="Roboto" panose="02000000000000000000" pitchFamily="2" charset="0"/>
              </a:rPr>
              <a:t>Employee Assistance </a:t>
            </a:r>
            <a:r>
              <a:rPr lang="en-US" sz="2000" err="1">
                <a:solidFill>
                  <a:srgbClr val="002060"/>
                </a:solidFill>
                <a:latin typeface="Roboto" panose="02000000000000000000" pitchFamily="2" charset="0"/>
                <a:ea typeface="Roboto" panose="02000000000000000000" pitchFamily="2" charset="0"/>
                <a:cs typeface="Roboto" panose="02000000000000000000" pitchFamily="2" charset="0"/>
              </a:rPr>
              <a:t>Programmes</a:t>
            </a:r>
            <a:r>
              <a:rPr lang="en-US" sz="2000">
                <a:solidFill>
                  <a:srgbClr val="002060"/>
                </a:solidFill>
                <a:latin typeface="Roboto" panose="02000000000000000000" pitchFamily="2" charset="0"/>
                <a:ea typeface="Roboto" panose="02000000000000000000" pitchFamily="2" charset="0"/>
                <a:cs typeface="Roboto" panose="02000000000000000000" pitchFamily="2" charset="0"/>
              </a:rPr>
              <a:t> offer confidential emotional support for work-life transitions and wellbeing.</a:t>
            </a:r>
          </a:p>
          <a:p>
            <a:pPr>
              <a:lnSpc>
                <a:spcPct val="90000"/>
              </a:lnSpc>
              <a:spcBef>
                <a:spcPts val="1000"/>
              </a:spcBef>
              <a:buClr>
                <a:schemeClr val="accent3"/>
              </a:buClr>
            </a:pPr>
            <a:r>
              <a:rPr lang="en-US" sz="2000" b="1">
                <a:solidFill>
                  <a:srgbClr val="002060"/>
                </a:solidFill>
                <a:latin typeface="Roboto" panose="02000000000000000000" pitchFamily="2" charset="0"/>
                <a:ea typeface="Roboto" panose="02000000000000000000" pitchFamily="2" charset="0"/>
                <a:cs typeface="Roboto" panose="02000000000000000000" pitchFamily="2" charset="0"/>
              </a:rPr>
              <a:t>Trade Union Advocacy</a:t>
            </a:r>
          </a:p>
          <a:p>
            <a:pPr>
              <a:lnSpc>
                <a:spcPct val="90000"/>
              </a:lnSpc>
              <a:spcBef>
                <a:spcPts val="1000"/>
              </a:spcBef>
              <a:buClr>
                <a:schemeClr val="accent3"/>
              </a:buClr>
            </a:pPr>
            <a:r>
              <a:rPr lang="en-US" sz="2000">
                <a:solidFill>
                  <a:srgbClr val="002060"/>
                </a:solidFill>
                <a:latin typeface="Roboto" panose="02000000000000000000" pitchFamily="2" charset="0"/>
                <a:ea typeface="Roboto" panose="02000000000000000000" pitchFamily="2" charset="0"/>
                <a:cs typeface="Roboto" panose="02000000000000000000" pitchFamily="2" charset="0"/>
              </a:rPr>
              <a:t>Trade Union representatives provide advice on employee rights, policy interpretation, and workplace advocacy.</a:t>
            </a:r>
          </a:p>
          <a:p>
            <a:pPr>
              <a:lnSpc>
                <a:spcPct val="90000"/>
              </a:lnSpc>
              <a:spcBef>
                <a:spcPts val="1000"/>
              </a:spcBef>
              <a:buClr>
                <a:schemeClr val="accent3"/>
              </a:buClr>
            </a:pPr>
            <a:r>
              <a:rPr lang="en-US" sz="2000" b="1">
                <a:solidFill>
                  <a:srgbClr val="002060"/>
                </a:solidFill>
                <a:latin typeface="Roboto" panose="02000000000000000000" pitchFamily="2" charset="0"/>
                <a:ea typeface="Roboto" panose="02000000000000000000" pitchFamily="2" charset="0"/>
                <a:cs typeface="Roboto" panose="02000000000000000000" pitchFamily="2" charset="0"/>
              </a:rPr>
              <a:t>Specialist Breastfeeding Support</a:t>
            </a:r>
          </a:p>
          <a:p>
            <a:pPr>
              <a:lnSpc>
                <a:spcPct val="90000"/>
              </a:lnSpc>
              <a:spcBef>
                <a:spcPts val="1000"/>
              </a:spcBef>
              <a:buClr>
                <a:schemeClr val="accent3"/>
              </a:buClr>
            </a:pPr>
            <a:r>
              <a:rPr lang="en-US" sz="2000">
                <a:solidFill>
                  <a:srgbClr val="002060"/>
                </a:solidFill>
                <a:latin typeface="Roboto" panose="02000000000000000000" pitchFamily="2" charset="0"/>
                <a:ea typeface="Roboto" panose="02000000000000000000" pitchFamily="2" charset="0"/>
                <a:cs typeface="Roboto" panose="02000000000000000000" pitchFamily="2" charset="0"/>
              </a:rPr>
              <a:t>Breastfeeding support networks offer expert advice on expressing, milk storage, and workplace adaptation.</a:t>
            </a:r>
          </a:p>
          <a:p>
            <a:pPr marL="228600" indent="-228600">
              <a:lnSpc>
                <a:spcPct val="90000"/>
              </a:lnSpc>
              <a:spcBef>
                <a:spcPts val="1000"/>
              </a:spcBef>
              <a:buClr>
                <a:schemeClr val="accent3"/>
              </a:buClr>
              <a:buFont typeface="Arial" panose="020B0604020202020204" pitchFamily="34" charset="0"/>
              <a:buChar char="•"/>
            </a:pPr>
            <a:endParaRPr lang="en-US" sz="1400">
              <a:solidFill>
                <a:schemeClr val="tx2"/>
              </a:solidFill>
              <a:latin typeface="Roboto" panose="02000000000000000000" pitchFamily="2" charset="0"/>
              <a:ea typeface="Roboto" panose="02000000000000000000" pitchFamily="2" charset="0"/>
              <a:cs typeface="Roboto" panose="02000000000000000000" pitchFamily="2" charset="0"/>
            </a:endParaRPr>
          </a:p>
        </p:txBody>
      </p:sp>
      <p:pic>
        <p:nvPicPr>
          <p:cNvPr id="3" name="Picture 2">
            <a:extLst>
              <a:ext uri="{FF2B5EF4-FFF2-40B4-BE49-F238E27FC236}">
                <a16:creationId xmlns:a16="http://schemas.microsoft.com/office/drawing/2014/main" id="{2C3CD4A5-2E62-B63D-2397-52F60E5056C9}"/>
              </a:ext>
              <a:ext uri="{C183D7F6-B498-43B3-948B-1728B52AA6E4}">
                <adec:decorative xmlns:adec="http://schemas.microsoft.com/office/drawing/2017/decorative" val="1"/>
              </a:ext>
            </a:extLst>
          </p:cNvPr>
          <p:cNvPicPr>
            <a:picLocks noChangeAspect="1"/>
          </p:cNvPicPr>
          <p:nvPr/>
        </p:nvPicPr>
        <p:blipFill>
          <a:blip r:embed="rId3"/>
          <a:srcRect l="9199" t="9615" r="-1780" b="-9295"/>
          <a:stretch>
            <a:fillRect/>
          </a:stretch>
        </p:blipFill>
        <p:spPr>
          <a:xfrm>
            <a:off x="7170738" y="1829614"/>
            <a:ext cx="4028771" cy="4012350"/>
          </a:xfrm>
          <a:prstGeom prst="ellipse">
            <a:avLst/>
          </a:prstGeom>
          <a:noFill/>
        </p:spPr>
      </p:pic>
    </p:spTree>
    <p:extLst>
      <p:ext uri="{BB962C8B-B14F-4D97-AF65-F5344CB8AC3E}">
        <p14:creationId xmlns:p14="http://schemas.microsoft.com/office/powerpoint/2010/main" val="3058110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781605D0-7067-78B2-CA47-5F9274C73F8B}"/>
              </a:ext>
            </a:extLst>
          </p:cNvPr>
          <p:cNvSpPr txBox="1">
            <a:spLocks noGrp="1"/>
          </p:cNvSpPr>
          <p:nvPr>
            <p:ph type="title" idx="4294967295"/>
          </p:nvPr>
        </p:nvSpPr>
        <p:spPr>
          <a:xfrm>
            <a:off x="575733" y="54421"/>
            <a:ext cx="10821763" cy="982117"/>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2"/>
                </a:solidFill>
                <a:latin typeface="Korolev Rounded Medium" pitchFamily="2"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a:ln>
                  <a:noFill/>
                </a:ln>
                <a:solidFill>
                  <a:srgbClr val="002060"/>
                </a:solidFill>
                <a:effectLst/>
                <a:uLnTx/>
                <a:uFillTx/>
                <a:latin typeface="Korolev Rounded Medium" panose="00000600000000000000" pitchFamily="50" charset="0"/>
                <a:ea typeface="+mj-ea"/>
                <a:cs typeface="+mj-cs"/>
              </a:rPr>
              <a:t>CONTACT US</a:t>
            </a:r>
          </a:p>
        </p:txBody>
      </p:sp>
      <p:grpSp>
        <p:nvGrpSpPr>
          <p:cNvPr id="8" name="Group 7">
            <a:extLst>
              <a:ext uri="{FF2B5EF4-FFF2-40B4-BE49-F238E27FC236}">
                <a16:creationId xmlns:a16="http://schemas.microsoft.com/office/drawing/2014/main" id="{134922FF-E9B1-85E0-C58C-3152B5E1B9F8}"/>
              </a:ext>
              <a:ext uri="{C183D7F6-B498-43B3-948B-1728B52AA6E4}">
                <adec:decorative xmlns:adec="http://schemas.microsoft.com/office/drawing/2017/decorative" val="1"/>
              </a:ext>
            </a:extLst>
          </p:cNvPr>
          <p:cNvGrpSpPr/>
          <p:nvPr/>
        </p:nvGrpSpPr>
        <p:grpSpPr>
          <a:xfrm>
            <a:off x="632646" y="1879792"/>
            <a:ext cx="498499" cy="2390529"/>
            <a:chOff x="2217011" y="3820430"/>
            <a:chExt cx="498499" cy="2390529"/>
          </a:xfrm>
        </p:grpSpPr>
        <p:pic>
          <p:nvPicPr>
            <p:cNvPr id="11" name="Picture 10">
              <a:extLst>
                <a:ext uri="{FF2B5EF4-FFF2-40B4-BE49-F238E27FC236}">
                  <a16:creationId xmlns:a16="http://schemas.microsoft.com/office/drawing/2014/main" id="{1FEB4701-0F25-BFA4-AD39-D8D528ABF42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217011" y="5090348"/>
              <a:ext cx="497958" cy="497958"/>
            </a:xfrm>
            <a:prstGeom prst="rect">
              <a:avLst/>
            </a:prstGeom>
          </p:spPr>
        </p:pic>
        <p:pic>
          <p:nvPicPr>
            <p:cNvPr id="13" name="Picture 12">
              <a:extLst>
                <a:ext uri="{FF2B5EF4-FFF2-40B4-BE49-F238E27FC236}">
                  <a16:creationId xmlns:a16="http://schemas.microsoft.com/office/drawing/2014/main" id="{902A5C3A-B625-0937-DDC0-F408EF80537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217011" y="5730377"/>
              <a:ext cx="480582" cy="480582"/>
            </a:xfrm>
            <a:prstGeom prst="rect">
              <a:avLst/>
            </a:prstGeom>
          </p:spPr>
        </p:pic>
        <p:pic>
          <p:nvPicPr>
            <p:cNvPr id="14" name="Picture 13">
              <a:extLst>
                <a:ext uri="{FF2B5EF4-FFF2-40B4-BE49-F238E27FC236}">
                  <a16:creationId xmlns:a16="http://schemas.microsoft.com/office/drawing/2014/main" id="{25221B3B-B49A-33DC-C0EB-F934B091347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243383" y="4462691"/>
              <a:ext cx="465463" cy="465463"/>
            </a:xfrm>
            <a:prstGeom prst="rect">
              <a:avLst/>
            </a:prstGeom>
          </p:spPr>
        </p:pic>
        <p:pic>
          <p:nvPicPr>
            <p:cNvPr id="17" name="Picture 16">
              <a:extLst>
                <a:ext uri="{FF2B5EF4-FFF2-40B4-BE49-F238E27FC236}">
                  <a16:creationId xmlns:a16="http://schemas.microsoft.com/office/drawing/2014/main" id="{55039F66-6031-D72A-3EF7-11DAE8220BA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2236720" y="3820430"/>
              <a:ext cx="478790" cy="478790"/>
            </a:xfrm>
            <a:prstGeom prst="rect">
              <a:avLst/>
            </a:prstGeom>
          </p:spPr>
        </p:pic>
      </p:grpSp>
      <p:sp>
        <p:nvSpPr>
          <p:cNvPr id="20" name="TextBox 19">
            <a:extLst>
              <a:ext uri="{FF2B5EF4-FFF2-40B4-BE49-F238E27FC236}">
                <a16:creationId xmlns:a16="http://schemas.microsoft.com/office/drawing/2014/main" id="{21B7F0FE-CC71-20F9-AF28-F37D2366D01A}"/>
              </a:ext>
            </a:extLst>
          </p:cNvPr>
          <p:cNvSpPr txBox="1"/>
          <p:nvPr/>
        </p:nvSpPr>
        <p:spPr>
          <a:xfrm>
            <a:off x="881896" y="5113576"/>
            <a:ext cx="6572889"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04065A"/>
                </a:solidFill>
                <a:effectLst/>
                <a:uLnTx/>
                <a:uFillTx/>
                <a:latin typeface="Nunito" pitchFamily="2" charset="0"/>
                <a:ea typeface="+mn-ea"/>
                <a:cs typeface="+mn-cs"/>
              </a:rPr>
              <a:t>Visit </a:t>
            </a:r>
            <a:r>
              <a:rPr kumimoji="0" lang="en-GB" sz="2000" b="0" i="0" u="none" strike="noStrike" kern="1200" cap="none" spc="0" normalizeH="0" baseline="0" noProof="0">
                <a:ln>
                  <a:noFill/>
                </a:ln>
                <a:solidFill>
                  <a:srgbClr val="04065A"/>
                </a:solidFill>
                <a:effectLst/>
                <a:uLnTx/>
                <a:uFillTx/>
                <a:latin typeface="Nunito" pitchFamily="2" charset="0"/>
                <a:ea typeface="+mn-ea"/>
                <a:cs typeface="+mn-cs"/>
                <a:hlinkClick r:id="rId7">
                  <a:extLst>
                    <a:ext uri="{A12FA001-AC4F-418D-AE19-62706E023703}">
                      <ahyp:hlinkClr xmlns:ahyp="http://schemas.microsoft.com/office/drawing/2018/hyperlinkcolor" val="tx"/>
                    </a:ext>
                  </a:extLst>
                </a:hlinkClick>
              </a:rPr>
              <a:t>healthyworking.wales</a:t>
            </a:r>
            <a:r>
              <a:rPr kumimoji="0" lang="en-GB" sz="2000" b="0" i="0" u="none" strike="noStrike" kern="1200" cap="none" spc="0" normalizeH="0" baseline="0" noProof="0">
                <a:ln>
                  <a:noFill/>
                </a:ln>
                <a:solidFill>
                  <a:srgbClr val="04065A"/>
                </a:solidFill>
                <a:effectLst/>
                <a:uLnTx/>
                <a:uFillTx/>
                <a:latin typeface="Nunito" pitchFamily="2" charset="0"/>
                <a:ea typeface="+mn-ea"/>
                <a:cs typeface="+mn-cs"/>
              </a:rPr>
              <a:t> and subscribe to our </a:t>
            </a:r>
            <a:r>
              <a:rPr kumimoji="0" lang="en-GB" sz="2000" b="0" i="0" u="sng" strike="noStrike" kern="1200" cap="none" spc="0" normalizeH="0" baseline="0" noProof="0">
                <a:ln>
                  <a:noFill/>
                </a:ln>
                <a:solidFill>
                  <a:srgbClr val="04065A"/>
                </a:solidFill>
                <a:effectLst/>
                <a:uLnTx/>
                <a:uFillTx/>
                <a:latin typeface="Nunito" pitchFamily="2" charset="0"/>
                <a:ea typeface="+mn-ea"/>
                <a:cs typeface="+mn-cs"/>
                <a:hlinkClick r:id="rId8">
                  <a:extLst>
                    <a:ext uri="{A12FA001-AC4F-418D-AE19-62706E023703}">
                      <ahyp:hlinkClr xmlns:ahyp="http://schemas.microsoft.com/office/drawing/2018/hyperlinkcolor" val="tx"/>
                    </a:ext>
                  </a:extLst>
                </a:hlinkClick>
              </a:rPr>
              <a:t>newsletter</a:t>
            </a:r>
            <a:r>
              <a:rPr kumimoji="0" lang="en-GB" sz="2000" b="0" i="0" u="none" strike="noStrike" kern="1200" cap="none" spc="0" normalizeH="0" baseline="0" noProof="0">
                <a:ln>
                  <a:noFill/>
                </a:ln>
                <a:solidFill>
                  <a:srgbClr val="04065A"/>
                </a:solidFill>
                <a:effectLst/>
                <a:uLnTx/>
                <a:uFillTx/>
                <a:latin typeface="Nunito" pitchFamily="2" charset="0"/>
                <a:ea typeface="+mn-ea"/>
                <a:cs typeface="+mn-cs"/>
              </a:rPr>
              <a:t> for the latest updates!​</a:t>
            </a:r>
            <a:endParaRPr kumimoji="0" lang="en-GB" sz="2000" b="0" i="0" u="sng" strike="noStrike" kern="1200" cap="none" spc="0" normalizeH="0" baseline="0" noProof="0">
              <a:ln>
                <a:noFill/>
              </a:ln>
              <a:solidFill>
                <a:srgbClr val="04065A"/>
              </a:solidFill>
              <a:effectLst/>
              <a:uLnTx/>
              <a:uFillTx/>
              <a:latin typeface="Nunito" pitchFamily="2" charset="0"/>
              <a:ea typeface="Ubuntu" charset="0"/>
              <a:cs typeface="Ubuntu" charset="0"/>
            </a:endParaRPr>
          </a:p>
        </p:txBody>
      </p:sp>
      <p:pic>
        <p:nvPicPr>
          <p:cNvPr id="21" name="Picture 20" descr="QR code for healthyworking.wales/newsletter/">
            <a:extLst>
              <a:ext uri="{FF2B5EF4-FFF2-40B4-BE49-F238E27FC236}">
                <a16:creationId xmlns:a16="http://schemas.microsoft.com/office/drawing/2014/main" id="{0B315A70-5993-13EE-1C53-C81332913F22}"/>
              </a:ext>
            </a:extLst>
          </p:cNvPr>
          <p:cNvPicPr>
            <a:picLocks noChangeAspect="1"/>
          </p:cNvPicPr>
          <p:nvPr/>
        </p:nvPicPr>
        <p:blipFill>
          <a:blip r:embed="rId9">
            <a:extLst>
              <a:ext uri="{28A0092B-C50C-407E-A947-70E740481C1C}">
                <a14:useLocalDpi xmlns:a14="http://schemas.microsoft.com/office/drawing/2010/main" val="0"/>
              </a:ext>
            </a:extLst>
          </a:blip>
          <a:srcRect t="2075" b="2075"/>
          <a:stretch/>
        </p:blipFill>
        <p:spPr>
          <a:xfrm>
            <a:off x="6458170" y="4782711"/>
            <a:ext cx="1415535" cy="1356787"/>
          </a:xfrm>
          <a:prstGeom prst="rect">
            <a:avLst/>
          </a:prstGeom>
          <a:ln w="28575">
            <a:solidFill>
              <a:schemeClr val="tx1"/>
            </a:solidFill>
          </a:ln>
        </p:spPr>
      </p:pic>
      <p:sp>
        <p:nvSpPr>
          <p:cNvPr id="27" name="TextBox 26">
            <a:extLst>
              <a:ext uri="{FF2B5EF4-FFF2-40B4-BE49-F238E27FC236}">
                <a16:creationId xmlns:a16="http://schemas.microsoft.com/office/drawing/2014/main" id="{662CA0F3-C780-7B55-5609-B37FBB0D7D67}"/>
              </a:ext>
            </a:extLst>
          </p:cNvPr>
          <p:cNvSpPr txBox="1"/>
          <p:nvPr/>
        </p:nvSpPr>
        <p:spPr>
          <a:xfrm>
            <a:off x="1390960" y="2093511"/>
            <a:ext cx="7240422" cy="2523768"/>
          </a:xfrm>
          <a:prstGeom prst="rect">
            <a:avLst/>
          </a:prstGeom>
          <a:noFill/>
        </p:spPr>
        <p:txBody>
          <a:bodyPr wrap="square" rtlCol="0">
            <a:spAutoFit/>
          </a:bodyPr>
          <a:lstStyle/>
          <a:p>
            <a:r>
              <a:rPr lang="cy" sz="2000">
                <a:solidFill>
                  <a:srgbClr val="002060"/>
                </a:solidFill>
                <a:latin typeface="Nunito" pitchFamily="2" charset="0"/>
              </a:rPr>
              <a:t>Email </a:t>
            </a:r>
            <a:r>
              <a:rPr lang="cy" sz="2000">
                <a:solidFill>
                  <a:srgbClr val="002060"/>
                </a:solidFill>
                <a:latin typeface="Nunito" pitchFamily="2" charset="0"/>
                <a:hlinkClick r:id="rId10"/>
              </a:rPr>
              <a:t>workplacehealth@wales.nhs.uk</a:t>
            </a:r>
            <a:endParaRPr lang="cy" sz="2000">
              <a:solidFill>
                <a:srgbClr val="002060"/>
              </a:solidFill>
              <a:latin typeface="Nunito" pitchFamily="2" charset="0"/>
            </a:endParaRPr>
          </a:p>
          <a:p>
            <a:endParaRPr lang="cy" sz="2000">
              <a:solidFill>
                <a:srgbClr val="002060"/>
              </a:solidFill>
              <a:latin typeface="Nunito" pitchFamily="2" charset="0"/>
            </a:endParaRPr>
          </a:p>
          <a:p>
            <a:r>
              <a:rPr lang="cy" sz="2000">
                <a:solidFill>
                  <a:srgbClr val="002060"/>
                </a:solidFill>
                <a:latin typeface="Nunito" pitchFamily="2" charset="0"/>
                <a:ea typeface="Nirmala UI" panose="020B0502040204020203" pitchFamily="34" charset="0"/>
                <a:cs typeface="Nirmala UI" panose="020B0502040204020203" pitchFamily="34" charset="0"/>
              </a:rPr>
              <a:t>LinkedIn: @Healthy Working Wales / Cymru Iach Ar Waith</a:t>
            </a:r>
          </a:p>
          <a:p>
            <a:endParaRPr lang="cy" sz="2000">
              <a:solidFill>
                <a:srgbClr val="002060"/>
              </a:solidFill>
              <a:latin typeface="Nunito" pitchFamily="2" charset="0"/>
              <a:ea typeface="Nirmala UI" panose="020B0502040204020203" pitchFamily="34" charset="0"/>
              <a:cs typeface="Nirmala UI" panose="020B0502040204020203" pitchFamily="34" charset="0"/>
            </a:endParaRPr>
          </a:p>
          <a:p>
            <a:r>
              <a:rPr lang="cy" sz="2000">
                <a:solidFill>
                  <a:srgbClr val="002060"/>
                </a:solidFill>
                <a:latin typeface="Nunito" pitchFamily="2" charset="0"/>
                <a:ea typeface="Nirmala UI" panose="020B0502040204020203" pitchFamily="34" charset="0"/>
                <a:cs typeface="Nirmala UI" panose="020B0502040204020203" pitchFamily="34" charset="0"/>
              </a:rPr>
              <a:t>Facebook: @HealthyWorkingWales</a:t>
            </a:r>
          </a:p>
          <a:p>
            <a:endParaRPr lang="cy" sz="2000">
              <a:solidFill>
                <a:srgbClr val="002060"/>
              </a:solidFill>
              <a:latin typeface="Nunito" pitchFamily="2" charset="0"/>
              <a:ea typeface="Nirmala UI" panose="020B0502040204020203" pitchFamily="34" charset="0"/>
              <a:cs typeface="Nirmala UI" panose="020B0502040204020203" pitchFamily="34" charset="0"/>
            </a:endParaRPr>
          </a:p>
          <a:p>
            <a:r>
              <a:rPr lang="cy" sz="2000">
                <a:solidFill>
                  <a:srgbClr val="002060"/>
                </a:solidFill>
                <a:latin typeface="Nunito" pitchFamily="2" charset="0"/>
                <a:ea typeface="Nirmala UI" panose="020B0502040204020203" pitchFamily="34" charset="0"/>
                <a:cs typeface="Nirmala UI" panose="020B0502040204020203" pitchFamily="34" charset="0"/>
              </a:rPr>
              <a:t>Instagram: @HealthyWorkingWales</a:t>
            </a:r>
          </a:p>
          <a:p>
            <a:endParaRPr lang="cy">
              <a:solidFill>
                <a:srgbClr val="04065A"/>
              </a:solidFill>
              <a:latin typeface="Nunito" pitchFamily="2" charset="0"/>
              <a:ea typeface="Nirmala UI" panose="020B0502040204020203" pitchFamily="34" charset="0"/>
              <a:cs typeface="Nirmala UI" panose="020B0502040204020203" pitchFamily="34" charset="0"/>
            </a:endParaRPr>
          </a:p>
        </p:txBody>
      </p:sp>
    </p:spTree>
    <p:extLst>
      <p:ext uri="{BB962C8B-B14F-4D97-AF65-F5344CB8AC3E}">
        <p14:creationId xmlns:p14="http://schemas.microsoft.com/office/powerpoint/2010/main" val="3603119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C5191D-EA80-51B8-8FE3-3633FF40F92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7992" y="1436457"/>
            <a:ext cx="4626864" cy="1083459"/>
          </a:xfrm>
          <a:prstGeom prst="rect">
            <a:avLst/>
          </a:prstGeom>
        </p:spPr>
      </p:pic>
      <p:sp>
        <p:nvSpPr>
          <p:cNvPr id="5" name="Title 4">
            <a:extLst>
              <a:ext uri="{FF2B5EF4-FFF2-40B4-BE49-F238E27FC236}">
                <a16:creationId xmlns:a16="http://schemas.microsoft.com/office/drawing/2014/main" id="{49C16B79-2C39-A225-AF25-3CBC74FC56E5}"/>
              </a:ext>
            </a:extLst>
          </p:cNvPr>
          <p:cNvSpPr>
            <a:spLocks noGrp="1"/>
          </p:cNvSpPr>
          <p:nvPr>
            <p:ph type="title" idx="4294967295"/>
          </p:nvPr>
        </p:nvSpPr>
        <p:spPr>
          <a:xfrm>
            <a:off x="838200" y="-1325563"/>
            <a:ext cx="10515600" cy="1325563"/>
          </a:xfrm>
          <a:prstGeom prst="rect">
            <a:avLst/>
          </a:prstGeom>
        </p:spPr>
        <p:txBody>
          <a:bodyPr anchor="b"/>
          <a:lstStyle/>
          <a:p>
            <a:r>
              <a:rPr lang="en-GB"/>
              <a:t>End slide</a:t>
            </a:r>
          </a:p>
        </p:txBody>
      </p:sp>
    </p:spTree>
    <p:extLst>
      <p:ext uri="{BB962C8B-B14F-4D97-AF65-F5344CB8AC3E}">
        <p14:creationId xmlns:p14="http://schemas.microsoft.com/office/powerpoint/2010/main" val="1248991537"/>
      </p:ext>
    </p:extLst>
  </p:cSld>
  <p:clrMapOvr>
    <a:masterClrMapping/>
  </p:clrMapOvr>
</p:sld>
</file>

<file path=ppt/theme/theme1.xml><?xml version="1.0" encoding="utf-8"?>
<a:theme xmlns:a="http://schemas.openxmlformats.org/drawingml/2006/main" name="1_Office Theme">
  <a:themeElements>
    <a:clrScheme name="Custom 12">
      <a:dk1>
        <a:srgbClr val="000000"/>
      </a:dk1>
      <a:lt1>
        <a:srgbClr val="FFFFFF"/>
      </a:lt1>
      <a:dk2>
        <a:srgbClr val="04065A"/>
      </a:dk2>
      <a:lt2>
        <a:srgbClr val="EDEDED"/>
      </a:lt2>
      <a:accent1>
        <a:srgbClr val="04075B"/>
      </a:accent1>
      <a:accent2>
        <a:srgbClr val="05C2AB"/>
      </a:accent2>
      <a:accent3>
        <a:srgbClr val="EF2B5E"/>
      </a:accent3>
      <a:accent4>
        <a:srgbClr val="F7CD20"/>
      </a:accent4>
      <a:accent5>
        <a:srgbClr val="0030CE"/>
      </a:accent5>
      <a:accent6>
        <a:srgbClr val="EBECEB"/>
      </a:accent6>
      <a:hlink>
        <a:srgbClr val="002FCF"/>
      </a:hlink>
      <a:folHlink>
        <a:srgbClr val="01C2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Custom 12">
      <a:dk1>
        <a:srgbClr val="000000"/>
      </a:dk1>
      <a:lt1>
        <a:srgbClr val="FFFFFF"/>
      </a:lt1>
      <a:dk2>
        <a:srgbClr val="04065A"/>
      </a:dk2>
      <a:lt2>
        <a:srgbClr val="EDEDED"/>
      </a:lt2>
      <a:accent1>
        <a:srgbClr val="04075B"/>
      </a:accent1>
      <a:accent2>
        <a:srgbClr val="05C2AB"/>
      </a:accent2>
      <a:accent3>
        <a:srgbClr val="EF2B5E"/>
      </a:accent3>
      <a:accent4>
        <a:srgbClr val="F7CD20"/>
      </a:accent4>
      <a:accent5>
        <a:srgbClr val="0030CE"/>
      </a:accent5>
      <a:accent6>
        <a:srgbClr val="EBECEB"/>
      </a:accent6>
      <a:hlink>
        <a:srgbClr val="002FCF"/>
      </a:hlink>
      <a:folHlink>
        <a:srgbClr val="01C2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Holding Slide - Dark">
  <a:themeElements>
    <a:clrScheme name="Custom 12">
      <a:dk1>
        <a:srgbClr val="000000"/>
      </a:dk1>
      <a:lt1>
        <a:srgbClr val="FFFFFF"/>
      </a:lt1>
      <a:dk2>
        <a:srgbClr val="04065A"/>
      </a:dk2>
      <a:lt2>
        <a:srgbClr val="EDEDED"/>
      </a:lt2>
      <a:accent1>
        <a:srgbClr val="04075B"/>
      </a:accent1>
      <a:accent2>
        <a:srgbClr val="05C2AB"/>
      </a:accent2>
      <a:accent3>
        <a:srgbClr val="EF2B5E"/>
      </a:accent3>
      <a:accent4>
        <a:srgbClr val="F7CD20"/>
      </a:accent4>
      <a:accent5>
        <a:srgbClr val="0030CE"/>
      </a:accent5>
      <a:accent6>
        <a:srgbClr val="EBECEB"/>
      </a:accent6>
      <a:hlink>
        <a:srgbClr val="002FCF"/>
      </a:hlink>
      <a:folHlink>
        <a:srgbClr val="01C2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etingDate xmlns="e53f9bb8-09d0-4dd3-aaec-fc885979377a" xsi:nil="true"/>
    <DocumentType xmlns="e53f9bb8-09d0-4dd3-aaec-fc885979377a">Correspondence</DocumentType>
    <lcf76f155ced4ddcb4097134ff3c332f xmlns="e53f9bb8-09d0-4dd3-aaec-fc885979377a">
      <Terms xmlns="http://schemas.microsoft.com/office/infopath/2007/PartnerControls"/>
    </lcf76f155ced4ddcb4097134ff3c332f>
    <Activity xmlns="e53f9bb8-09d0-4dd3-aaec-fc885979377a" xsi:nil="true"/>
    <TaxCatchAll xmlns="4167e674-6a9f-4892-8806-05d2e97a6b2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CDBEA0A6AB0A14FA6FC513120CA1C62" ma:contentTypeVersion="15" ma:contentTypeDescription="Create a new document." ma:contentTypeScope="" ma:versionID="77bf8c4902b22acc922b4f448948fffa">
  <xsd:schema xmlns:xsd="http://www.w3.org/2001/XMLSchema" xmlns:xs="http://www.w3.org/2001/XMLSchema" xmlns:p="http://schemas.microsoft.com/office/2006/metadata/properties" xmlns:ns2="e53f9bb8-09d0-4dd3-aaec-fc885979377a" xmlns:ns3="4167e674-6a9f-4892-8806-05d2e97a6b2a" targetNamespace="http://schemas.microsoft.com/office/2006/metadata/properties" ma:root="true" ma:fieldsID="a441337a7e3677d2f9fbe6cb699ace0c" ns2:_="" ns3:_="">
    <xsd:import namespace="e53f9bb8-09d0-4dd3-aaec-fc885979377a"/>
    <xsd:import namespace="4167e674-6a9f-4892-8806-05d2e97a6b2a"/>
    <xsd:element name="properties">
      <xsd:complexType>
        <xsd:sequence>
          <xsd:element name="documentManagement">
            <xsd:complexType>
              <xsd:all>
                <xsd:element ref="ns2:DocumentType"/>
                <xsd:element ref="ns2:Activity" minOccurs="0"/>
                <xsd:element ref="ns2:MeetingDate" minOccurs="0"/>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3f9bb8-09d0-4dd3-aaec-fc885979377a" elementFormDefault="qualified">
    <xsd:import namespace="http://schemas.microsoft.com/office/2006/documentManagement/types"/>
    <xsd:import namespace="http://schemas.microsoft.com/office/infopath/2007/PartnerControls"/>
    <xsd:element name="DocumentType" ma:index="8" ma:displayName="Document Type" ma:format="Dropdown" ma:internalName="DocumentType">
      <xsd:simpleType>
        <xsd:restriction base="dms:Choice">
          <xsd:enumeration value="Report"/>
          <xsd:enumeration value="Standards"/>
          <xsd:enumeration value="Data"/>
          <xsd:enumeration value="Plans"/>
          <xsd:enumeration value="Protocol"/>
          <xsd:enumeration value="Correspondence"/>
          <xsd:enumeration value="Minutes"/>
          <xsd:enumeration value="Website"/>
          <xsd:enumeration value="Choice 9"/>
        </xsd:restriction>
      </xsd:simpleType>
    </xsd:element>
    <xsd:element name="Activity" ma:index="9" nillable="true" ma:displayName="Activity" ma:format="Dropdown" ma:internalName="Activity">
      <xsd:simpleType>
        <xsd:restriction base="dms:Choice">
          <xsd:enumeration value="Research"/>
          <xsd:enumeration value="Communication"/>
          <xsd:enumeration value="Training"/>
          <xsd:enumeration value="Quality"/>
          <xsd:enumeration value="Analysis"/>
          <xsd:enumeration value="Q3"/>
        </xsd:restriction>
      </xsd:simpleType>
    </xsd:element>
    <xsd:element name="MeetingDate" ma:index="10" nillable="true" ma:displayName="Meeting Date" ma:format="DateOnly" ma:internalName="MeetingDate">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cefaef41-70dc-4075-804e-d4e4dbdaeee0"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167e674-6a9f-4892-8806-05d2e97a6b2a"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8e8a41ad-8522-457e-916e-ff2a16022778}" ma:internalName="TaxCatchAll" ma:showField="CatchAllData" ma:web="4167e674-6a9f-4892-8806-05d2e97a6b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6E6F179-F42E-465B-9D42-5E87A6CF2AA1}">
  <ds:schemaRefs>
    <ds:schemaRef ds:uri="http://schemas.microsoft.com/sharepoint/v3/contenttype/forms"/>
  </ds:schemaRefs>
</ds:datastoreItem>
</file>

<file path=customXml/itemProps2.xml><?xml version="1.0" encoding="utf-8"?>
<ds:datastoreItem xmlns:ds="http://schemas.openxmlformats.org/officeDocument/2006/customXml" ds:itemID="{321C48BA-AB68-4811-B458-FC2C09BDB72C}">
  <ds:schemaRefs>
    <ds:schemaRef ds:uri="4167e674-6a9f-4892-8806-05d2e97a6b2a"/>
    <ds:schemaRef ds:uri="e53f9bb8-09d0-4dd3-aaec-fc885979377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40EAA08-18BD-4B64-9A8D-EF72FC028966}">
  <ds:schemaRefs>
    <ds:schemaRef ds:uri="4167e674-6a9f-4892-8806-05d2e97a6b2a"/>
    <ds:schemaRef ds:uri="e53f9bb8-09d0-4dd3-aaec-fc885979377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TotalTime>
  <Words>3637</Words>
  <Application>Microsoft Office PowerPoint</Application>
  <PresentationFormat>Widescreen</PresentationFormat>
  <Paragraphs>176</Paragraphs>
  <Slides>11</Slides>
  <Notes>11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11</vt:i4>
      </vt:variant>
    </vt:vector>
  </HeadingPairs>
  <TitlesOfParts>
    <vt:vector size="20" baseType="lpstr">
      <vt:lpstr>Aptos</vt:lpstr>
      <vt:lpstr>Arial</vt:lpstr>
      <vt:lpstr>Calibri</vt:lpstr>
      <vt:lpstr>Korolev Rounded Medium</vt:lpstr>
      <vt:lpstr>Nunito</vt:lpstr>
      <vt:lpstr>Roboto</vt:lpstr>
      <vt:lpstr>1_Office Theme</vt:lpstr>
      <vt:lpstr>3_Office Theme</vt:lpstr>
      <vt:lpstr>Holding Slide - Dark</vt:lpstr>
      <vt:lpstr>Breastfeeding in the workplace Empowering managers to foster inclusive workplace support August 2026</vt:lpstr>
      <vt:lpstr>Training overview</vt:lpstr>
      <vt:lpstr>Legal and Policy Framework</vt:lpstr>
      <vt:lpstr>Manager Responsibilities</vt:lpstr>
      <vt:lpstr>The Breastfeeding Conversation</vt:lpstr>
      <vt:lpstr>Facilities Requirements</vt:lpstr>
      <vt:lpstr>Reasonable Adjustments</vt:lpstr>
      <vt:lpstr>Manager FAQs</vt:lpstr>
      <vt:lpstr>Support and Signposting</vt:lpstr>
      <vt:lpstr>CONTACT US</vt:lpstr>
      <vt:lpstr>End slide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Oliver Williams (Public Health Wales - No. 2 Capital Quarter)</dc:creator>
  <cp:lastModifiedBy>Kathryn Harris (Public Health Wales - Matrix House)</cp:lastModifiedBy>
  <cp:revision>3</cp:revision>
  <dcterms:created xsi:type="dcterms:W3CDTF">2026-02-16T11:50:18Z</dcterms:created>
  <dcterms:modified xsi:type="dcterms:W3CDTF">2026-08-04T13:56:49Z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0x010100ECDBEA0A6AB0A14FA6FC513120CA1C62</vt:lpwstr>
  </property>
  <property fmtid="{D5CDD505-2E9C-101B-9397-08002B2CF9AE}" pid="3" name="MediaServiceImageTags">
    <vt:lpwstr/>
  </property>
</Properties>
</file>